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0" r:id="rId1"/>
  </p:sldMasterIdLst>
  <p:notesMasterIdLst>
    <p:notesMasterId r:id="rId28"/>
  </p:notesMasterIdLst>
  <p:sldIdLst>
    <p:sldId id="259" r:id="rId2"/>
    <p:sldId id="340" r:id="rId3"/>
    <p:sldId id="328" r:id="rId4"/>
    <p:sldId id="349" r:id="rId5"/>
    <p:sldId id="341" r:id="rId6"/>
    <p:sldId id="330" r:id="rId7"/>
    <p:sldId id="268" r:id="rId8"/>
    <p:sldId id="342" r:id="rId9"/>
    <p:sldId id="345" r:id="rId10"/>
    <p:sldId id="317" r:id="rId11"/>
    <p:sldId id="319" r:id="rId12"/>
    <p:sldId id="316" r:id="rId13"/>
    <p:sldId id="269" r:id="rId14"/>
    <p:sldId id="347" r:id="rId15"/>
    <p:sldId id="346" r:id="rId16"/>
    <p:sldId id="329" r:id="rId17"/>
    <p:sldId id="343" r:id="rId18"/>
    <p:sldId id="334" r:id="rId19"/>
    <p:sldId id="335" r:id="rId20"/>
    <p:sldId id="333" r:id="rId21"/>
    <p:sldId id="261" r:id="rId22"/>
    <p:sldId id="308" r:id="rId23"/>
    <p:sldId id="281" r:id="rId24"/>
    <p:sldId id="277" r:id="rId25"/>
    <p:sldId id="325" r:id="rId26"/>
    <p:sldId id="306" r:id="rId27"/>
  </p:sldIdLst>
  <p:sldSz cx="12192000" cy="6858000"/>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3">
          <p15:clr>
            <a:srgbClr val="A4A3A4"/>
          </p15:clr>
        </p15:guide>
        <p15:guide id="2" pos="7452">
          <p15:clr>
            <a:srgbClr val="A4A3A4"/>
          </p15:clr>
        </p15:guide>
        <p15:guide id="3" pos="234" userDrawn="1">
          <p15:clr>
            <a:srgbClr val="A4A3A4"/>
          </p15:clr>
        </p15:guide>
        <p15:guide id="4" orient="horz" pos="4201" userDrawn="1">
          <p15:clr>
            <a:srgbClr val="A4A3A4"/>
          </p15:clr>
        </p15:guide>
        <p15:guide id="5" orient="horz" pos="2160" userDrawn="1">
          <p15:clr>
            <a:srgbClr val="D9D9D9"/>
          </p15:clr>
        </p15:guide>
        <p15:guide id="6" pos="3878">
          <p15:clr>
            <a:srgbClr val="D9D9D9"/>
          </p15:clr>
        </p15:guide>
        <p15:guide id="7" orient="horz" pos="2840" userDrawn="1">
          <p15:clr>
            <a:srgbClr val="A4A3A4"/>
          </p15:clr>
        </p15:guide>
        <p15:guide id="8" orient="horz" pos="1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土井 滋貴" initials="土井" lastIdx="1" clrIdx="0">
    <p:extLst>
      <p:ext uri="{19B8F6BF-5375-455C-9EA6-DF929625EA0E}">
        <p15:presenceInfo xmlns:p15="http://schemas.microsoft.com/office/powerpoint/2012/main" userId="土井 滋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E4A"/>
    <a:srgbClr val="0029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EBB8C7F-62F0-42B7-BCC9-38FDB687F34F}">
  <a:tblStyle styleId="{3EBB8C7F-62F0-42B7-BCC9-38FDB687F34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87339DF-EE53-4AB6-B7F1-105F7DAD4CC4}" styleName="Table_1">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7EA"/>
          </a:solidFill>
        </a:fill>
      </a:tcStyle>
    </a:wholeTbl>
    <a:band1H>
      <a:tcTxStyle/>
      <a:tcStyle>
        <a:tcBdr/>
        <a:fill>
          <a:solidFill>
            <a:srgbClr val="FFEFD2"/>
          </a:solidFill>
        </a:fill>
      </a:tcStyle>
    </a:band1H>
    <a:band2H>
      <a:tcTxStyle/>
      <a:tcStyle>
        <a:tcBdr/>
      </a:tcStyle>
    </a:band2H>
    <a:band1V>
      <a:tcTxStyle/>
      <a:tcStyle>
        <a:tcBdr/>
        <a:fill>
          <a:solidFill>
            <a:srgbClr val="FFEFD2"/>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FF05F834-A84E-471C-9315-FD8A354C86B3}" styleName="Table_2">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031" autoAdjust="0"/>
  </p:normalViewPr>
  <p:slideViewPr>
    <p:cSldViewPr snapToGrid="0">
      <p:cViewPr varScale="1">
        <p:scale>
          <a:sx n="110" d="100"/>
          <a:sy n="110" d="100"/>
        </p:scale>
        <p:origin x="492" y="108"/>
      </p:cViewPr>
      <p:guideLst>
        <p:guide orient="horz" pos="113"/>
        <p:guide pos="7452"/>
        <p:guide pos="234"/>
        <p:guide orient="horz" pos="4201"/>
        <p:guide orient="horz" pos="2160"/>
        <p:guide pos="3878"/>
        <p:guide orient="horz" pos="2840"/>
        <p:guide orient="horz" pos="14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3577" y="4686499"/>
            <a:ext cx="5388610" cy="4439841"/>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fb660b8f4_0_3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fb660b8f4_0_3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3e99d50873_0_6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 name="Google Shape;534;g3e99d50873_0_6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735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6fb660b8f4_1_53:notes"/>
          <p:cNvSpPr txBox="1">
            <a:spLocks noGrp="1"/>
          </p:cNvSpPr>
          <p:nvPr>
            <p:ph type="body" idx="1"/>
          </p:nvPr>
        </p:nvSpPr>
        <p:spPr>
          <a:xfrm>
            <a:off x="675020" y="4686229"/>
            <a:ext cx="5385959" cy="443822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7" name="Google Shape;407;g6fb660b8f4_1_5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3e99d50873_0_6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 name="Google Shape;534;g3e99d50873_0_6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7118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fb660b8f4_0_3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fb660b8f4_0_3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8037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3e88ec4a6c_0_11: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3e88ec4a6c_0_11: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9831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6fb660b8f4_1_0:notes"/>
          <p:cNvSpPr>
            <a:spLocks noGrp="1" noRot="1" noChangeAspect="1"/>
          </p:cNvSpPr>
          <p:nvPr>
            <p:ph type="sldImg" idx="2"/>
          </p:nvPr>
        </p:nvSpPr>
        <p:spPr>
          <a:xfrm>
            <a:off x="-2752725" y="2336800"/>
            <a:ext cx="12914313" cy="7265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0" name="Google Shape;440;g6fb660b8f4_1_0:notes"/>
          <p:cNvSpPr txBox="1">
            <a:spLocks noGrp="1"/>
          </p:cNvSpPr>
          <p:nvPr>
            <p:ph type="body" idx="1"/>
          </p:nvPr>
        </p:nvSpPr>
        <p:spPr>
          <a:xfrm>
            <a:off x="1516412" y="907266"/>
            <a:ext cx="4541484" cy="18159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a:p>
        </p:txBody>
      </p:sp>
      <p:cxnSp>
        <p:nvCxnSpPr>
          <p:cNvPr id="441" name="Google Shape;441;g6fb660b8f4_1_0:notes"/>
          <p:cNvCxnSpPr/>
          <p:nvPr/>
        </p:nvCxnSpPr>
        <p:spPr>
          <a:xfrm>
            <a:off x="1522704" y="2564013"/>
            <a:ext cx="4435703" cy="0"/>
          </a:xfrm>
          <a:prstGeom prst="straightConnector1">
            <a:avLst/>
          </a:prstGeom>
          <a:noFill/>
          <a:ln w="9525" cap="flat" cmpd="sng">
            <a:solidFill>
              <a:srgbClr val="000000"/>
            </a:solidFill>
            <a:prstDash val="solid"/>
            <a:miter lim="800000"/>
            <a:headEnd type="none" w="med" len="med"/>
            <a:tailEnd type="none" w="med" len="med"/>
          </a:ln>
        </p:spPr>
      </p:cxnSp>
      <p:sp>
        <p:nvSpPr>
          <p:cNvPr id="442" name="Google Shape;442;g6fb660b8f4_1_0:notes"/>
          <p:cNvSpPr txBox="1"/>
          <p:nvPr/>
        </p:nvSpPr>
        <p:spPr>
          <a:xfrm>
            <a:off x="6010591" y="9508152"/>
            <a:ext cx="533322" cy="16864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4A0078"/>
              </a:buClr>
              <a:buSzPts val="1100"/>
              <a:buFont typeface="Arial"/>
              <a:buNone/>
            </a:pPr>
            <a:fld id="{00000000-1234-1234-1234-123412341234}" type="slidenum">
              <a:rPr lang="en-US" altLang="ja-JP" sz="1100" b="1" i="0" u="none">
                <a:solidFill>
                  <a:srgbClr val="4A0078"/>
                </a:solidFill>
                <a:latin typeface="Arial"/>
                <a:ea typeface="Arial"/>
                <a:cs typeface="Arial"/>
                <a:sym typeface="Arial"/>
              </a:rPr>
              <a:t>19</a:t>
            </a:fld>
            <a:endParaRPr/>
          </a:p>
        </p:txBody>
      </p:sp>
    </p:spTree>
    <p:extLst>
      <p:ext uri="{BB962C8B-B14F-4D97-AF65-F5344CB8AC3E}">
        <p14:creationId xmlns:p14="http://schemas.microsoft.com/office/powerpoint/2010/main" val="1461346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6fb660b8f4_1_0:notes"/>
          <p:cNvSpPr>
            <a:spLocks noGrp="1" noRot="1" noChangeAspect="1"/>
          </p:cNvSpPr>
          <p:nvPr>
            <p:ph type="sldImg" idx="2"/>
          </p:nvPr>
        </p:nvSpPr>
        <p:spPr>
          <a:xfrm>
            <a:off x="-2752725" y="2336800"/>
            <a:ext cx="12914313" cy="7265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0" name="Google Shape;440;g6fb660b8f4_1_0:notes"/>
          <p:cNvSpPr txBox="1">
            <a:spLocks noGrp="1"/>
          </p:cNvSpPr>
          <p:nvPr>
            <p:ph type="body" idx="1"/>
          </p:nvPr>
        </p:nvSpPr>
        <p:spPr>
          <a:xfrm>
            <a:off x="1516412" y="907266"/>
            <a:ext cx="4541484" cy="18159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a:p>
        </p:txBody>
      </p:sp>
      <p:cxnSp>
        <p:nvCxnSpPr>
          <p:cNvPr id="441" name="Google Shape;441;g6fb660b8f4_1_0:notes"/>
          <p:cNvCxnSpPr/>
          <p:nvPr/>
        </p:nvCxnSpPr>
        <p:spPr>
          <a:xfrm>
            <a:off x="1522704" y="2564013"/>
            <a:ext cx="4435703" cy="0"/>
          </a:xfrm>
          <a:prstGeom prst="straightConnector1">
            <a:avLst/>
          </a:prstGeom>
          <a:noFill/>
          <a:ln w="9525" cap="flat" cmpd="sng">
            <a:solidFill>
              <a:srgbClr val="000000"/>
            </a:solidFill>
            <a:prstDash val="solid"/>
            <a:miter lim="800000"/>
            <a:headEnd type="none" w="med" len="med"/>
            <a:tailEnd type="none" w="med" len="med"/>
          </a:ln>
        </p:spPr>
      </p:cxnSp>
      <p:sp>
        <p:nvSpPr>
          <p:cNvPr id="442" name="Google Shape;442;g6fb660b8f4_1_0:notes"/>
          <p:cNvSpPr txBox="1"/>
          <p:nvPr/>
        </p:nvSpPr>
        <p:spPr>
          <a:xfrm>
            <a:off x="6010591" y="9508152"/>
            <a:ext cx="533322" cy="16864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4A0078"/>
              </a:buClr>
              <a:buSzPts val="1100"/>
              <a:buFont typeface="Arial"/>
              <a:buNone/>
            </a:pPr>
            <a:fld id="{00000000-1234-1234-1234-123412341234}" type="slidenum">
              <a:rPr lang="en-US" altLang="ja-JP" sz="1100" b="1" i="0" u="none">
                <a:solidFill>
                  <a:srgbClr val="4A0078"/>
                </a:solidFill>
                <a:latin typeface="Arial"/>
                <a:ea typeface="Arial"/>
                <a:cs typeface="Arial"/>
                <a:sym typeface="Arial"/>
              </a:rPr>
              <a:t>20</a:t>
            </a:fld>
            <a:endParaRPr/>
          </a:p>
        </p:txBody>
      </p:sp>
    </p:spTree>
    <p:extLst>
      <p:ext uri="{BB962C8B-B14F-4D97-AF65-F5344CB8AC3E}">
        <p14:creationId xmlns:p14="http://schemas.microsoft.com/office/powerpoint/2010/main" val="2150661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3e88ec4a6c_0_11: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3e88ec4a6c_0_11: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3c8b833f77_4_339: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3c8b833f77_4_339: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g6fb660b8f4_1_198: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9" name="Google Shape;599;g6fb660b8f4_1_198: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fb660b8f4_0_3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fb660b8f4_0_3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256206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g6fb660b8f4_1_47: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5" name="Google Shape;635;g6fb660b8f4_1_47: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085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740165babd_0_0: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740165babd_0_0: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08035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fb660b8f4_0_3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fb660b8f4_0_3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0288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3d0d14a616_0_88: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3d0d14a616_0_88: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fb660b8f4_0_3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fb660b8f4_0_3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32995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6fb660b8f4_1_0:notes"/>
          <p:cNvSpPr>
            <a:spLocks noGrp="1" noRot="1" noChangeAspect="1"/>
          </p:cNvSpPr>
          <p:nvPr>
            <p:ph type="sldImg" idx="2"/>
          </p:nvPr>
        </p:nvSpPr>
        <p:spPr>
          <a:xfrm>
            <a:off x="-2752725" y="2336800"/>
            <a:ext cx="12914313" cy="7265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0" name="Google Shape;440;g6fb660b8f4_1_0:notes"/>
          <p:cNvSpPr txBox="1">
            <a:spLocks noGrp="1"/>
          </p:cNvSpPr>
          <p:nvPr>
            <p:ph type="body" idx="1"/>
          </p:nvPr>
        </p:nvSpPr>
        <p:spPr>
          <a:xfrm>
            <a:off x="1516412" y="907266"/>
            <a:ext cx="4541484" cy="18159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dirty="0"/>
          </a:p>
        </p:txBody>
      </p:sp>
      <p:cxnSp>
        <p:nvCxnSpPr>
          <p:cNvPr id="441" name="Google Shape;441;g6fb660b8f4_1_0:notes"/>
          <p:cNvCxnSpPr/>
          <p:nvPr/>
        </p:nvCxnSpPr>
        <p:spPr>
          <a:xfrm>
            <a:off x="1522704" y="2564013"/>
            <a:ext cx="4435703" cy="0"/>
          </a:xfrm>
          <a:prstGeom prst="straightConnector1">
            <a:avLst/>
          </a:prstGeom>
          <a:noFill/>
          <a:ln w="9525" cap="flat" cmpd="sng">
            <a:solidFill>
              <a:srgbClr val="000000"/>
            </a:solidFill>
            <a:prstDash val="solid"/>
            <a:miter lim="800000"/>
            <a:headEnd type="none" w="med" len="med"/>
            <a:tailEnd type="none" w="med" len="med"/>
          </a:ln>
        </p:spPr>
      </p:cxnSp>
      <p:sp>
        <p:nvSpPr>
          <p:cNvPr id="442" name="Google Shape;442;g6fb660b8f4_1_0:notes"/>
          <p:cNvSpPr txBox="1"/>
          <p:nvPr/>
        </p:nvSpPr>
        <p:spPr>
          <a:xfrm>
            <a:off x="6010591" y="9508152"/>
            <a:ext cx="533322" cy="16864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4A0078"/>
              </a:buClr>
              <a:buSzPts val="1100"/>
              <a:buFont typeface="Arial"/>
              <a:buNone/>
            </a:pPr>
            <a:fld id="{00000000-1234-1234-1234-123412341234}" type="slidenum">
              <a:rPr lang="en-US" altLang="ja-JP" sz="1100" b="1" i="0" u="none">
                <a:solidFill>
                  <a:srgbClr val="4A0078"/>
                </a:solidFill>
                <a:latin typeface="Arial"/>
                <a:ea typeface="Arial"/>
                <a:cs typeface="Arial"/>
                <a:sym typeface="Arial"/>
              </a:rPr>
              <a:t>10</a:t>
            </a:fld>
            <a:endParaRPr dirty="0"/>
          </a:p>
        </p:txBody>
      </p:sp>
    </p:spTree>
    <p:extLst>
      <p:ext uri="{BB962C8B-B14F-4D97-AF65-F5344CB8AC3E}">
        <p14:creationId xmlns:p14="http://schemas.microsoft.com/office/powerpoint/2010/main" val="284407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6fb660b8f4_1_0:notes"/>
          <p:cNvSpPr>
            <a:spLocks noGrp="1" noRot="1" noChangeAspect="1"/>
          </p:cNvSpPr>
          <p:nvPr>
            <p:ph type="sldImg" idx="2"/>
          </p:nvPr>
        </p:nvSpPr>
        <p:spPr>
          <a:xfrm>
            <a:off x="-2752725" y="2336800"/>
            <a:ext cx="12914313" cy="7265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0" name="Google Shape;440;g6fb660b8f4_1_0:notes"/>
          <p:cNvSpPr txBox="1">
            <a:spLocks noGrp="1"/>
          </p:cNvSpPr>
          <p:nvPr>
            <p:ph type="body" idx="1"/>
          </p:nvPr>
        </p:nvSpPr>
        <p:spPr>
          <a:xfrm>
            <a:off x="1516412" y="907266"/>
            <a:ext cx="4541484" cy="18159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dirty="0"/>
          </a:p>
        </p:txBody>
      </p:sp>
      <p:cxnSp>
        <p:nvCxnSpPr>
          <p:cNvPr id="441" name="Google Shape;441;g6fb660b8f4_1_0:notes"/>
          <p:cNvCxnSpPr/>
          <p:nvPr/>
        </p:nvCxnSpPr>
        <p:spPr>
          <a:xfrm>
            <a:off x="1522704" y="2564013"/>
            <a:ext cx="4435703" cy="0"/>
          </a:xfrm>
          <a:prstGeom prst="straightConnector1">
            <a:avLst/>
          </a:prstGeom>
          <a:noFill/>
          <a:ln w="9525" cap="flat" cmpd="sng">
            <a:solidFill>
              <a:srgbClr val="000000"/>
            </a:solidFill>
            <a:prstDash val="solid"/>
            <a:miter lim="800000"/>
            <a:headEnd type="none" w="med" len="med"/>
            <a:tailEnd type="none" w="med" len="med"/>
          </a:ln>
        </p:spPr>
      </p:cxnSp>
      <p:sp>
        <p:nvSpPr>
          <p:cNvPr id="442" name="Google Shape;442;g6fb660b8f4_1_0:notes"/>
          <p:cNvSpPr txBox="1"/>
          <p:nvPr/>
        </p:nvSpPr>
        <p:spPr>
          <a:xfrm>
            <a:off x="6010591" y="9508152"/>
            <a:ext cx="533322" cy="16864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4A0078"/>
              </a:buClr>
              <a:buSzPts val="1100"/>
              <a:buFont typeface="Arial"/>
              <a:buNone/>
            </a:pPr>
            <a:fld id="{00000000-1234-1234-1234-123412341234}" type="slidenum">
              <a:rPr lang="en-US" altLang="ja-JP" sz="1100" b="1" i="0" u="none">
                <a:solidFill>
                  <a:srgbClr val="4A0078"/>
                </a:solidFill>
                <a:latin typeface="Arial"/>
                <a:ea typeface="Arial"/>
                <a:cs typeface="Arial"/>
                <a:sym typeface="Arial"/>
              </a:rPr>
              <a:t>11</a:t>
            </a:fld>
            <a:endParaRPr dirty="0"/>
          </a:p>
        </p:txBody>
      </p:sp>
    </p:spTree>
    <p:extLst>
      <p:ext uri="{BB962C8B-B14F-4D97-AF65-F5344CB8AC3E}">
        <p14:creationId xmlns:p14="http://schemas.microsoft.com/office/powerpoint/2010/main" val="2658375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6fb660b8f4_1_0:notes"/>
          <p:cNvSpPr>
            <a:spLocks noGrp="1" noRot="1" noChangeAspect="1"/>
          </p:cNvSpPr>
          <p:nvPr>
            <p:ph type="sldImg" idx="2"/>
          </p:nvPr>
        </p:nvSpPr>
        <p:spPr>
          <a:xfrm>
            <a:off x="-2752725" y="2336800"/>
            <a:ext cx="12914313" cy="7265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0" name="Google Shape;440;g6fb660b8f4_1_0:notes"/>
          <p:cNvSpPr txBox="1">
            <a:spLocks noGrp="1"/>
          </p:cNvSpPr>
          <p:nvPr>
            <p:ph type="body" idx="1"/>
          </p:nvPr>
        </p:nvSpPr>
        <p:spPr>
          <a:xfrm>
            <a:off x="1516412" y="907266"/>
            <a:ext cx="4541484" cy="18159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a:p>
        </p:txBody>
      </p:sp>
      <p:cxnSp>
        <p:nvCxnSpPr>
          <p:cNvPr id="441" name="Google Shape;441;g6fb660b8f4_1_0:notes"/>
          <p:cNvCxnSpPr/>
          <p:nvPr/>
        </p:nvCxnSpPr>
        <p:spPr>
          <a:xfrm>
            <a:off x="1522704" y="2564013"/>
            <a:ext cx="4435703" cy="0"/>
          </a:xfrm>
          <a:prstGeom prst="straightConnector1">
            <a:avLst/>
          </a:prstGeom>
          <a:noFill/>
          <a:ln w="9525" cap="flat" cmpd="sng">
            <a:solidFill>
              <a:srgbClr val="000000"/>
            </a:solidFill>
            <a:prstDash val="solid"/>
            <a:miter lim="800000"/>
            <a:headEnd type="none" w="med" len="med"/>
            <a:tailEnd type="none" w="med" len="med"/>
          </a:ln>
        </p:spPr>
      </p:cxnSp>
      <p:sp>
        <p:nvSpPr>
          <p:cNvPr id="442" name="Google Shape;442;g6fb660b8f4_1_0:notes"/>
          <p:cNvSpPr txBox="1"/>
          <p:nvPr/>
        </p:nvSpPr>
        <p:spPr>
          <a:xfrm>
            <a:off x="6010591" y="9508152"/>
            <a:ext cx="533322" cy="168647"/>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4A0078"/>
              </a:buClr>
              <a:buSzPts val="1100"/>
              <a:buFont typeface="Arial"/>
              <a:buNone/>
            </a:pPr>
            <a:fld id="{00000000-1234-1234-1234-123412341234}" type="slidenum">
              <a:rPr lang="en-US" altLang="ja-JP" sz="1100" b="1" i="0" u="none">
                <a:solidFill>
                  <a:srgbClr val="4A0078"/>
                </a:solidFill>
                <a:latin typeface="Arial"/>
                <a:ea typeface="Arial"/>
                <a:cs typeface="Arial"/>
                <a:sym typeface="Arial"/>
              </a:rPr>
              <a:t>13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2" userDrawn="1">
  <p:cSld name="Custom Layout 2">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576000" y="576002"/>
            <a:ext cx="10972800" cy="410400"/>
          </a:xfrm>
          <a:prstGeom prst="rect">
            <a:avLst/>
          </a:prstGeom>
        </p:spPr>
        <p:txBody>
          <a:bodyPr spcFirstLastPara="1" wrap="square" lIns="0" tIns="0" rIns="0" bIns="0" anchor="t" anchorCtr="0">
            <a:noAutofit/>
          </a:bodyPr>
          <a:lstStyle>
            <a:lvl1pPr lvl="0">
              <a:spcBef>
                <a:spcPts val="0"/>
              </a:spcBef>
              <a:spcAft>
                <a:spcPts val="0"/>
              </a:spcAft>
              <a:buNone/>
              <a:defRPr sz="2800">
                <a:latin typeface="+mj-ea"/>
                <a:ea typeface="+mj-ea"/>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dirty="0"/>
          </a:p>
        </p:txBody>
      </p:sp>
      <p:sp>
        <p:nvSpPr>
          <p:cNvPr id="34" name="Google Shape;34;p7"/>
          <p:cNvSpPr txBox="1">
            <a:spLocks noGrp="1"/>
          </p:cNvSpPr>
          <p:nvPr>
            <p:ph type="sldNum" idx="12"/>
          </p:nvPr>
        </p:nvSpPr>
        <p:spPr>
          <a:xfrm>
            <a:off x="11616267" y="6282267"/>
            <a:ext cx="575700" cy="57570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1pPr>
            <a:lvl2pPr marL="0" marR="0" lvl="1"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2pPr>
            <a:lvl3pPr marL="0" marR="0" lvl="2"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3pPr>
            <a:lvl4pPr marL="0" marR="0" lvl="3"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4pPr>
            <a:lvl5pPr marL="0" marR="0" lvl="4"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5pPr>
            <a:lvl6pPr marL="0" marR="0" lvl="5"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6pPr>
            <a:lvl7pPr marL="0" marR="0" lvl="6"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7pPr>
            <a:lvl8pPr marL="0" marR="0" lvl="7"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8pPr>
            <a:lvl9pPr marL="0" marR="0" lvl="8" indent="0" algn="ctr" rtl="0">
              <a:spcBef>
                <a:spcPts val="0"/>
              </a:spcBef>
              <a:spcAft>
                <a:spcPts val="0"/>
              </a:spcAft>
              <a:buClr>
                <a:srgbClr val="FFFFFF"/>
              </a:buClr>
              <a:buSzPts val="933"/>
              <a:buFont typeface="Arial"/>
              <a:buNone/>
              <a:defRPr sz="933">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
        <p:nvSpPr>
          <p:cNvPr id="8" name="Google Shape;202;p39">
            <a:extLst>
              <a:ext uri="{FF2B5EF4-FFF2-40B4-BE49-F238E27FC236}">
                <a16:creationId xmlns:a16="http://schemas.microsoft.com/office/drawing/2014/main" id="{91CA55B9-EDE3-4F61-8D2B-E84E685954CC}"/>
              </a:ext>
            </a:extLst>
          </p:cNvPr>
          <p:cNvSpPr txBox="1">
            <a:spLocks noGrp="1"/>
          </p:cNvSpPr>
          <p:nvPr>
            <p:ph type="body" idx="1"/>
          </p:nvPr>
        </p:nvSpPr>
        <p:spPr>
          <a:xfrm>
            <a:off x="576000" y="1204739"/>
            <a:ext cx="10972800" cy="5412807"/>
          </a:xfrm>
          <a:prstGeom prst="rect">
            <a:avLst/>
          </a:prstGeom>
        </p:spPr>
        <p:txBody>
          <a:bodyPr spcFirstLastPara="1" wrap="square" lIns="121900" tIns="121900" rIns="121900" bIns="121900" anchor="t" anchorCtr="0">
            <a:noAutofit/>
          </a:bodyPr>
          <a:lstStyle>
            <a:lvl1pPr marL="107950" lvl="0" indent="0" rtl="0">
              <a:spcBef>
                <a:spcPts val="0"/>
              </a:spcBef>
              <a:spcAft>
                <a:spcPts val="0"/>
              </a:spcAft>
              <a:buSzPts val="1900"/>
              <a:buFontTx/>
              <a:buNone/>
              <a:defRPr sz="1800"/>
            </a:lvl1pPr>
            <a:lvl2pPr marL="914400" lvl="1" indent="-349250" rtl="0">
              <a:spcBef>
                <a:spcPts val="0"/>
              </a:spcBef>
              <a:spcAft>
                <a:spcPts val="0"/>
              </a:spcAft>
              <a:buSzPts val="1900"/>
              <a:buChar char="○"/>
              <a:defRPr/>
            </a:lvl2pPr>
            <a:lvl3pPr marL="1371600" lvl="2" indent="-349250" rtl="0">
              <a:spcBef>
                <a:spcPts val="0"/>
              </a:spcBef>
              <a:spcAft>
                <a:spcPts val="0"/>
              </a:spcAft>
              <a:buSzPts val="1900"/>
              <a:buChar char="■"/>
              <a:defRPr/>
            </a:lvl3pPr>
            <a:lvl4pPr marL="1828800" lvl="3" indent="-349250" rtl="0">
              <a:spcBef>
                <a:spcPts val="0"/>
              </a:spcBef>
              <a:spcAft>
                <a:spcPts val="0"/>
              </a:spcAft>
              <a:buSzPts val="1900"/>
              <a:buChar char="●"/>
              <a:defRPr/>
            </a:lvl4pPr>
            <a:lvl5pPr marL="2286000" lvl="4" indent="-349250" rtl="0">
              <a:spcBef>
                <a:spcPts val="0"/>
              </a:spcBef>
              <a:spcAft>
                <a:spcPts val="0"/>
              </a:spcAft>
              <a:buSzPts val="1900"/>
              <a:buChar char="○"/>
              <a:defRPr/>
            </a:lvl5pPr>
            <a:lvl6pPr marL="2743200" lvl="5" indent="-349250" rtl="0">
              <a:spcBef>
                <a:spcPts val="0"/>
              </a:spcBef>
              <a:spcAft>
                <a:spcPts val="0"/>
              </a:spcAft>
              <a:buSzPts val="1900"/>
              <a:buChar char="■"/>
              <a:defRPr/>
            </a:lvl6pPr>
            <a:lvl7pPr marL="3200400" lvl="6" indent="-349250" rtl="0">
              <a:spcBef>
                <a:spcPts val="0"/>
              </a:spcBef>
              <a:spcAft>
                <a:spcPts val="0"/>
              </a:spcAft>
              <a:buSzPts val="1900"/>
              <a:buChar char="●"/>
              <a:defRPr/>
            </a:lvl7pPr>
            <a:lvl8pPr marL="3657600" lvl="7" indent="-349250" rtl="0">
              <a:spcBef>
                <a:spcPts val="0"/>
              </a:spcBef>
              <a:spcAft>
                <a:spcPts val="0"/>
              </a:spcAft>
              <a:buSzPts val="1900"/>
              <a:buChar char="○"/>
              <a:defRPr/>
            </a:lvl8pPr>
            <a:lvl9pPr marL="4114800" lvl="8" indent="-349250" rtl="0">
              <a:spcBef>
                <a:spcPts val="0"/>
              </a:spcBef>
              <a:spcAft>
                <a:spcPts val="0"/>
              </a:spcAft>
              <a:buSzPts val="1900"/>
              <a:buChar char="■"/>
              <a:defRPr/>
            </a:lvl9pPr>
          </a:lstStyle>
          <a:p>
            <a:endParaRPr dirty="0"/>
          </a:p>
        </p:txBody>
      </p:sp>
    </p:spTree>
    <p:extLst>
      <p:ext uri="{BB962C8B-B14F-4D97-AF65-F5344CB8AC3E}">
        <p14:creationId xmlns:p14="http://schemas.microsoft.com/office/powerpoint/2010/main" val="716226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6pt 1段">
  <p:cSld name="16pt 1段">
    <p:spTree>
      <p:nvGrpSpPr>
        <p:cNvPr id="1" name="Shape 180"/>
        <p:cNvGrpSpPr/>
        <p:nvPr/>
      </p:nvGrpSpPr>
      <p:grpSpPr>
        <a:xfrm>
          <a:off x="0" y="0"/>
          <a:ext cx="0" cy="0"/>
          <a:chOff x="0" y="0"/>
          <a:chExt cx="0" cy="0"/>
        </a:xfrm>
      </p:grpSpPr>
      <p:sp>
        <p:nvSpPr>
          <p:cNvPr id="181" name="Google Shape;181;p33"/>
          <p:cNvSpPr txBox="1">
            <a:spLocks noGrp="1"/>
          </p:cNvSpPr>
          <p:nvPr>
            <p:ph type="title"/>
          </p:nvPr>
        </p:nvSpPr>
        <p:spPr>
          <a:xfrm>
            <a:off x="666712" y="285728"/>
            <a:ext cx="10953900" cy="292500"/>
          </a:xfrm>
          <a:prstGeom prst="rect">
            <a:avLst/>
          </a:prstGeom>
          <a:noFill/>
          <a:ln>
            <a:noFill/>
          </a:ln>
        </p:spPr>
        <p:txBody>
          <a:bodyPr spcFirstLastPara="1" wrap="square" lIns="0" tIns="0" rIns="0" bIns="0" anchor="t" anchorCtr="1">
            <a:noAutofit/>
          </a:bodyPr>
          <a:lstStyle>
            <a:lvl1pPr lvl="0" algn="ctr" rtl="0">
              <a:lnSpc>
                <a:spcPct val="95000"/>
              </a:lnSpc>
              <a:spcBef>
                <a:spcPts val="0"/>
              </a:spcBef>
              <a:spcAft>
                <a:spcPts val="0"/>
              </a:spcAft>
              <a:buSzPts val="1400"/>
              <a:buNone/>
              <a:defRPr sz="2000"/>
            </a:lvl1pPr>
            <a:lvl2pPr lvl="1" algn="ctr" rtl="0">
              <a:lnSpc>
                <a:spcPct val="95000"/>
              </a:lnSpc>
              <a:spcBef>
                <a:spcPts val="0"/>
              </a:spcBef>
              <a:spcAft>
                <a:spcPts val="0"/>
              </a:spcAft>
              <a:buSzPts val="1400"/>
              <a:buNone/>
              <a:defRPr/>
            </a:lvl2pPr>
            <a:lvl3pPr lvl="2" algn="ctr" rtl="0">
              <a:lnSpc>
                <a:spcPct val="95000"/>
              </a:lnSpc>
              <a:spcBef>
                <a:spcPts val="0"/>
              </a:spcBef>
              <a:spcAft>
                <a:spcPts val="0"/>
              </a:spcAft>
              <a:buSzPts val="1400"/>
              <a:buNone/>
              <a:defRPr/>
            </a:lvl3pPr>
            <a:lvl4pPr lvl="3" algn="ctr" rtl="0">
              <a:lnSpc>
                <a:spcPct val="95000"/>
              </a:lnSpc>
              <a:spcBef>
                <a:spcPts val="0"/>
              </a:spcBef>
              <a:spcAft>
                <a:spcPts val="0"/>
              </a:spcAft>
              <a:buSzPts val="1400"/>
              <a:buNone/>
              <a:defRPr/>
            </a:lvl4pPr>
            <a:lvl5pPr lvl="4" algn="ctr" rtl="0">
              <a:lnSpc>
                <a:spcPct val="95000"/>
              </a:lnSpc>
              <a:spcBef>
                <a:spcPts val="0"/>
              </a:spcBef>
              <a:spcAft>
                <a:spcPts val="0"/>
              </a:spcAft>
              <a:buSzPts val="1400"/>
              <a:buNone/>
              <a:defRPr/>
            </a:lvl5pPr>
            <a:lvl6pPr lvl="5" algn="ctr" rtl="0">
              <a:lnSpc>
                <a:spcPct val="95000"/>
              </a:lnSpc>
              <a:spcBef>
                <a:spcPts val="0"/>
              </a:spcBef>
              <a:spcAft>
                <a:spcPts val="0"/>
              </a:spcAft>
              <a:buSzPts val="1400"/>
              <a:buNone/>
              <a:defRPr/>
            </a:lvl6pPr>
            <a:lvl7pPr lvl="6" algn="ctr" rtl="0">
              <a:lnSpc>
                <a:spcPct val="95000"/>
              </a:lnSpc>
              <a:spcBef>
                <a:spcPts val="0"/>
              </a:spcBef>
              <a:spcAft>
                <a:spcPts val="0"/>
              </a:spcAft>
              <a:buSzPts val="1400"/>
              <a:buNone/>
              <a:defRPr/>
            </a:lvl7pPr>
            <a:lvl8pPr lvl="7" algn="ctr" rtl="0">
              <a:lnSpc>
                <a:spcPct val="95000"/>
              </a:lnSpc>
              <a:spcBef>
                <a:spcPts val="0"/>
              </a:spcBef>
              <a:spcAft>
                <a:spcPts val="0"/>
              </a:spcAft>
              <a:buSzPts val="1400"/>
              <a:buNone/>
              <a:defRPr/>
            </a:lvl8pPr>
            <a:lvl9pPr lvl="8" algn="ctr" rtl="0">
              <a:lnSpc>
                <a:spcPct val="95000"/>
              </a:lnSpc>
              <a:spcBef>
                <a:spcPts val="0"/>
              </a:spcBef>
              <a:spcAft>
                <a:spcPts val="0"/>
              </a:spcAft>
              <a:buSzPts val="1400"/>
              <a:buNone/>
              <a:defRPr/>
            </a:lvl9pPr>
          </a:lstStyle>
          <a:p>
            <a:endParaRPr/>
          </a:p>
        </p:txBody>
      </p:sp>
      <p:sp>
        <p:nvSpPr>
          <p:cNvPr id="182" name="Google Shape;182;p33"/>
          <p:cNvSpPr txBox="1">
            <a:spLocks noGrp="1"/>
          </p:cNvSpPr>
          <p:nvPr>
            <p:ph type="body" idx="1"/>
          </p:nvPr>
        </p:nvSpPr>
        <p:spPr>
          <a:xfrm>
            <a:off x="666751" y="1071562"/>
            <a:ext cx="10953600" cy="5500709"/>
          </a:xfrm>
          <a:prstGeom prst="rect">
            <a:avLst/>
          </a:prstGeom>
          <a:noFill/>
          <a:ln>
            <a:noFill/>
          </a:ln>
        </p:spPr>
        <p:txBody>
          <a:bodyPr spcFirstLastPara="1" wrap="square" lIns="0" tIns="0" rIns="0" bIns="0" anchor="t" anchorCtr="0">
            <a:noAutofit/>
          </a:bodyPr>
          <a:lstStyle>
            <a:lvl1pPr marL="457200" lvl="0" indent="-330200" algn="l" rtl="0">
              <a:lnSpc>
                <a:spcPct val="95000"/>
              </a:lnSpc>
              <a:spcBef>
                <a:spcPts val="300"/>
              </a:spcBef>
              <a:spcAft>
                <a:spcPts val="0"/>
              </a:spcAft>
              <a:buSzPts val="1600"/>
              <a:buChar char="●"/>
              <a:defRPr sz="1600"/>
            </a:lvl1pPr>
            <a:lvl2pPr marL="914400" lvl="1" indent="-330200" algn="l" rtl="0">
              <a:lnSpc>
                <a:spcPct val="95000"/>
              </a:lnSpc>
              <a:spcBef>
                <a:spcPts val="300"/>
              </a:spcBef>
              <a:spcAft>
                <a:spcPts val="0"/>
              </a:spcAft>
              <a:buSzPts val="1600"/>
              <a:buChar char="–"/>
              <a:defRPr sz="1600"/>
            </a:lvl2pPr>
            <a:lvl3pPr marL="1371600" lvl="2" indent="-330200" algn="l" rtl="0">
              <a:lnSpc>
                <a:spcPct val="95000"/>
              </a:lnSpc>
              <a:spcBef>
                <a:spcPts val="300"/>
              </a:spcBef>
              <a:spcAft>
                <a:spcPts val="0"/>
              </a:spcAft>
              <a:buSzPts val="1600"/>
              <a:buChar char="•"/>
              <a:defRPr sz="1600"/>
            </a:lvl3pPr>
            <a:lvl4pPr marL="1828800" lvl="3" indent="-309880" algn="l" rtl="0">
              <a:lnSpc>
                <a:spcPct val="95000"/>
              </a:lnSpc>
              <a:spcBef>
                <a:spcPts val="300"/>
              </a:spcBef>
              <a:spcAft>
                <a:spcPts val="0"/>
              </a:spcAft>
              <a:buSzPts val="1280"/>
              <a:buChar char="–"/>
              <a:defRPr sz="1600"/>
            </a:lvl4pPr>
            <a:lvl5pPr marL="2286000" lvl="4" indent="-330200" algn="l" rtl="0">
              <a:lnSpc>
                <a:spcPct val="95000"/>
              </a:lnSpc>
              <a:spcBef>
                <a:spcPts val="300"/>
              </a:spcBef>
              <a:spcAft>
                <a:spcPts val="0"/>
              </a:spcAft>
              <a:buSzPts val="1600"/>
              <a:buChar char="‥"/>
              <a:defRPr sz="1600"/>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dirty="0"/>
          </a:p>
        </p:txBody>
      </p:sp>
      <p:sp>
        <p:nvSpPr>
          <p:cNvPr id="4" name="Google Shape;168;p29">
            <a:extLst>
              <a:ext uri="{FF2B5EF4-FFF2-40B4-BE49-F238E27FC236}">
                <a16:creationId xmlns:a16="http://schemas.microsoft.com/office/drawing/2014/main" id="{797A4D98-2C2B-4E90-9DC7-32F143D175EA}"/>
              </a:ext>
            </a:extLst>
          </p:cNvPr>
          <p:cNvSpPr txBox="1">
            <a:spLocks noGrp="1"/>
          </p:cNvSpPr>
          <p:nvPr>
            <p:ph type="sldNum" idx="12"/>
          </p:nvPr>
        </p:nvSpPr>
        <p:spPr>
          <a:xfrm>
            <a:off x="11616267" y="6282267"/>
            <a:ext cx="575733" cy="575732"/>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1pPr>
            <a:lvl2pPr marL="0" marR="0" lvl="1"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2pPr>
            <a:lvl3pPr marL="0" marR="0" lvl="2"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3pPr>
            <a:lvl4pPr marL="0" marR="0" lvl="3"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4pPr>
            <a:lvl5pPr marL="0" marR="0" lvl="4"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5pPr>
            <a:lvl6pPr marL="0" marR="0" lvl="5"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6pPr>
            <a:lvl7pPr marL="0" marR="0" lvl="6"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7pPr>
            <a:lvl8pPr marL="0" marR="0" lvl="7"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8pPr>
            <a:lvl9pPr marL="0" marR="0" lvl="8"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Tree>
    <p:extLst>
      <p:ext uri="{BB962C8B-B14F-4D97-AF65-F5344CB8AC3E}">
        <p14:creationId xmlns:p14="http://schemas.microsoft.com/office/powerpoint/2010/main" val="195808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のみ" type="titleOnly">
  <p:cSld name="タイトルのみ">
    <p:spTree>
      <p:nvGrpSpPr>
        <p:cNvPr id="1" name="Shape 174"/>
        <p:cNvGrpSpPr/>
        <p:nvPr/>
      </p:nvGrpSpPr>
      <p:grpSpPr>
        <a:xfrm>
          <a:off x="0" y="0"/>
          <a:ext cx="0" cy="0"/>
          <a:chOff x="0" y="0"/>
          <a:chExt cx="0" cy="0"/>
        </a:xfrm>
      </p:grpSpPr>
      <p:sp>
        <p:nvSpPr>
          <p:cNvPr id="175" name="Google Shape;175;p31"/>
          <p:cNvSpPr txBox="1">
            <a:spLocks noGrp="1"/>
          </p:cNvSpPr>
          <p:nvPr>
            <p:ph type="title"/>
          </p:nvPr>
        </p:nvSpPr>
        <p:spPr>
          <a:xfrm>
            <a:off x="1117600" y="228600"/>
            <a:ext cx="9956700" cy="406500"/>
          </a:xfrm>
          <a:prstGeom prst="rect">
            <a:avLst/>
          </a:prstGeom>
          <a:noFill/>
          <a:ln>
            <a:noFill/>
          </a:ln>
        </p:spPr>
        <p:txBody>
          <a:bodyPr spcFirstLastPara="1" wrap="square" lIns="0" tIns="0" rIns="0" bIns="0" anchor="t" anchorCtr="1">
            <a:noAutofit/>
          </a:bodyPr>
          <a:lstStyle>
            <a:lvl1pPr lvl="0" algn="ctr" rtl="0">
              <a:lnSpc>
                <a:spcPct val="95000"/>
              </a:lnSpc>
              <a:spcBef>
                <a:spcPts val="0"/>
              </a:spcBef>
              <a:spcAft>
                <a:spcPts val="0"/>
              </a:spcAft>
              <a:buSzPts val="1400"/>
              <a:buNone/>
              <a:defRPr/>
            </a:lvl1pPr>
            <a:lvl2pPr lvl="1" algn="ctr" rtl="0">
              <a:lnSpc>
                <a:spcPct val="95000"/>
              </a:lnSpc>
              <a:spcBef>
                <a:spcPts val="0"/>
              </a:spcBef>
              <a:spcAft>
                <a:spcPts val="0"/>
              </a:spcAft>
              <a:buSzPts val="1400"/>
              <a:buNone/>
              <a:defRPr/>
            </a:lvl2pPr>
            <a:lvl3pPr lvl="2" algn="ctr" rtl="0">
              <a:lnSpc>
                <a:spcPct val="95000"/>
              </a:lnSpc>
              <a:spcBef>
                <a:spcPts val="0"/>
              </a:spcBef>
              <a:spcAft>
                <a:spcPts val="0"/>
              </a:spcAft>
              <a:buSzPts val="1400"/>
              <a:buNone/>
              <a:defRPr/>
            </a:lvl3pPr>
            <a:lvl4pPr lvl="3" algn="ctr" rtl="0">
              <a:lnSpc>
                <a:spcPct val="95000"/>
              </a:lnSpc>
              <a:spcBef>
                <a:spcPts val="0"/>
              </a:spcBef>
              <a:spcAft>
                <a:spcPts val="0"/>
              </a:spcAft>
              <a:buSzPts val="1400"/>
              <a:buNone/>
              <a:defRPr/>
            </a:lvl4pPr>
            <a:lvl5pPr lvl="4" algn="ctr" rtl="0">
              <a:lnSpc>
                <a:spcPct val="95000"/>
              </a:lnSpc>
              <a:spcBef>
                <a:spcPts val="0"/>
              </a:spcBef>
              <a:spcAft>
                <a:spcPts val="0"/>
              </a:spcAft>
              <a:buSzPts val="1400"/>
              <a:buNone/>
              <a:defRPr/>
            </a:lvl5pPr>
            <a:lvl6pPr lvl="5" algn="ctr" rtl="0">
              <a:lnSpc>
                <a:spcPct val="95000"/>
              </a:lnSpc>
              <a:spcBef>
                <a:spcPts val="0"/>
              </a:spcBef>
              <a:spcAft>
                <a:spcPts val="0"/>
              </a:spcAft>
              <a:buSzPts val="1400"/>
              <a:buNone/>
              <a:defRPr/>
            </a:lvl6pPr>
            <a:lvl7pPr lvl="6" algn="ctr" rtl="0">
              <a:lnSpc>
                <a:spcPct val="95000"/>
              </a:lnSpc>
              <a:spcBef>
                <a:spcPts val="0"/>
              </a:spcBef>
              <a:spcAft>
                <a:spcPts val="0"/>
              </a:spcAft>
              <a:buSzPts val="1400"/>
              <a:buNone/>
              <a:defRPr/>
            </a:lvl7pPr>
            <a:lvl8pPr lvl="7" algn="ctr" rtl="0">
              <a:lnSpc>
                <a:spcPct val="95000"/>
              </a:lnSpc>
              <a:spcBef>
                <a:spcPts val="0"/>
              </a:spcBef>
              <a:spcAft>
                <a:spcPts val="0"/>
              </a:spcAft>
              <a:buSzPts val="1400"/>
              <a:buNone/>
              <a:defRPr/>
            </a:lvl8pPr>
            <a:lvl9pPr lvl="8" algn="ctr" rtl="0">
              <a:lnSpc>
                <a:spcPct val="95000"/>
              </a:lnSpc>
              <a:spcBef>
                <a:spcPts val="0"/>
              </a:spcBef>
              <a:spcAft>
                <a:spcPts val="0"/>
              </a:spcAft>
              <a:buSzPts val="1400"/>
              <a:buNone/>
              <a:defRPr/>
            </a:lvl9pPr>
          </a:lstStyle>
          <a:p>
            <a:endParaRPr dirty="0"/>
          </a:p>
        </p:txBody>
      </p:sp>
      <p:sp>
        <p:nvSpPr>
          <p:cNvPr id="3" name="Google Shape;168;p29">
            <a:extLst>
              <a:ext uri="{FF2B5EF4-FFF2-40B4-BE49-F238E27FC236}">
                <a16:creationId xmlns:a16="http://schemas.microsoft.com/office/drawing/2014/main" id="{80EEA76D-0865-42A0-8F83-3136D363F532}"/>
              </a:ext>
            </a:extLst>
          </p:cNvPr>
          <p:cNvSpPr txBox="1">
            <a:spLocks noGrp="1"/>
          </p:cNvSpPr>
          <p:nvPr>
            <p:ph type="sldNum" idx="12"/>
          </p:nvPr>
        </p:nvSpPr>
        <p:spPr>
          <a:xfrm>
            <a:off x="11616267" y="6282267"/>
            <a:ext cx="575733" cy="575732"/>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1pPr>
            <a:lvl2pPr marL="0" marR="0" lvl="1"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2pPr>
            <a:lvl3pPr marL="0" marR="0" lvl="2"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3pPr>
            <a:lvl4pPr marL="0" marR="0" lvl="3"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4pPr>
            <a:lvl5pPr marL="0" marR="0" lvl="4"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5pPr>
            <a:lvl6pPr marL="0" marR="0" lvl="5"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6pPr>
            <a:lvl7pPr marL="0" marR="0" lvl="6"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7pPr>
            <a:lvl8pPr marL="0" marR="0" lvl="7"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8pPr>
            <a:lvl9pPr marL="0" marR="0" lvl="8"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Tree>
    <p:extLst>
      <p:ext uri="{BB962C8B-B14F-4D97-AF65-F5344CB8AC3E}">
        <p14:creationId xmlns:p14="http://schemas.microsoft.com/office/powerpoint/2010/main" val="1286796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87"/>
        <p:cNvGrpSpPr/>
        <p:nvPr/>
      </p:nvGrpSpPr>
      <p:grpSpPr>
        <a:xfrm>
          <a:off x="0" y="0"/>
          <a:ext cx="0" cy="0"/>
          <a:chOff x="0" y="0"/>
          <a:chExt cx="0" cy="0"/>
        </a:xfrm>
      </p:grpSpPr>
      <p:sp>
        <p:nvSpPr>
          <p:cNvPr id="188" name="Google Shape;188;p36"/>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rtl="0">
              <a:spcBef>
                <a:spcPts val="0"/>
              </a:spcBef>
              <a:spcAft>
                <a:spcPts val="0"/>
              </a:spcAft>
              <a:buSzPts val="3700"/>
              <a:buFont typeface="MS PGothic"/>
              <a:buNone/>
              <a:defRPr sz="3700">
                <a:latin typeface="MS PGothic"/>
                <a:ea typeface="MS PGothic"/>
                <a:cs typeface="MS PGothic"/>
                <a:sym typeface="MS PGothic"/>
              </a:defRPr>
            </a:lvl1pPr>
            <a:lvl2pPr lvl="1" rtl="0">
              <a:spcBef>
                <a:spcPts val="0"/>
              </a:spcBef>
              <a:spcAft>
                <a:spcPts val="0"/>
              </a:spcAft>
              <a:buClr>
                <a:schemeClr val="dk1"/>
              </a:buClr>
              <a:buSzPts val="3700"/>
              <a:buNone/>
              <a:defRPr sz="3700">
                <a:solidFill>
                  <a:schemeClr val="dk1"/>
                </a:solidFill>
              </a:defRPr>
            </a:lvl2pPr>
            <a:lvl3pPr lvl="2" rtl="0">
              <a:spcBef>
                <a:spcPts val="0"/>
              </a:spcBef>
              <a:spcAft>
                <a:spcPts val="0"/>
              </a:spcAft>
              <a:buClr>
                <a:schemeClr val="dk1"/>
              </a:buClr>
              <a:buSzPts val="3700"/>
              <a:buNone/>
              <a:defRPr sz="3700">
                <a:solidFill>
                  <a:schemeClr val="dk1"/>
                </a:solidFill>
              </a:defRPr>
            </a:lvl3pPr>
            <a:lvl4pPr lvl="3" rtl="0">
              <a:spcBef>
                <a:spcPts val="0"/>
              </a:spcBef>
              <a:spcAft>
                <a:spcPts val="0"/>
              </a:spcAft>
              <a:buClr>
                <a:schemeClr val="dk1"/>
              </a:buClr>
              <a:buSzPts val="3700"/>
              <a:buNone/>
              <a:defRPr sz="3700">
                <a:solidFill>
                  <a:schemeClr val="dk1"/>
                </a:solidFill>
              </a:defRPr>
            </a:lvl4pPr>
            <a:lvl5pPr lvl="4" rtl="0">
              <a:spcBef>
                <a:spcPts val="0"/>
              </a:spcBef>
              <a:spcAft>
                <a:spcPts val="0"/>
              </a:spcAft>
              <a:buClr>
                <a:schemeClr val="dk1"/>
              </a:buClr>
              <a:buSzPts val="3700"/>
              <a:buNone/>
              <a:defRPr sz="3700">
                <a:solidFill>
                  <a:schemeClr val="dk1"/>
                </a:solidFill>
              </a:defRPr>
            </a:lvl5pPr>
            <a:lvl6pPr lvl="5" rtl="0">
              <a:spcBef>
                <a:spcPts val="0"/>
              </a:spcBef>
              <a:spcAft>
                <a:spcPts val="0"/>
              </a:spcAft>
              <a:buClr>
                <a:schemeClr val="dk1"/>
              </a:buClr>
              <a:buSzPts val="3700"/>
              <a:buNone/>
              <a:defRPr sz="3700">
                <a:solidFill>
                  <a:schemeClr val="dk1"/>
                </a:solidFill>
              </a:defRPr>
            </a:lvl6pPr>
            <a:lvl7pPr lvl="6" rtl="0">
              <a:spcBef>
                <a:spcPts val="0"/>
              </a:spcBef>
              <a:spcAft>
                <a:spcPts val="0"/>
              </a:spcAft>
              <a:buClr>
                <a:schemeClr val="dk1"/>
              </a:buClr>
              <a:buSzPts val="3700"/>
              <a:buNone/>
              <a:defRPr sz="3700">
                <a:solidFill>
                  <a:schemeClr val="dk1"/>
                </a:solidFill>
              </a:defRPr>
            </a:lvl7pPr>
            <a:lvl8pPr lvl="7" rtl="0">
              <a:spcBef>
                <a:spcPts val="0"/>
              </a:spcBef>
              <a:spcAft>
                <a:spcPts val="0"/>
              </a:spcAft>
              <a:buClr>
                <a:schemeClr val="dk1"/>
              </a:buClr>
              <a:buSzPts val="3700"/>
              <a:buNone/>
              <a:defRPr sz="3700">
                <a:solidFill>
                  <a:schemeClr val="dk1"/>
                </a:solidFill>
              </a:defRPr>
            </a:lvl8pPr>
            <a:lvl9pPr lvl="8" rtl="0">
              <a:spcBef>
                <a:spcPts val="0"/>
              </a:spcBef>
              <a:spcAft>
                <a:spcPts val="0"/>
              </a:spcAft>
              <a:buClr>
                <a:schemeClr val="dk1"/>
              </a:buClr>
              <a:buSzPts val="3700"/>
              <a:buNone/>
              <a:defRPr sz="3700">
                <a:solidFill>
                  <a:schemeClr val="dk1"/>
                </a:solidFill>
              </a:defRPr>
            </a:lvl9pPr>
          </a:lstStyle>
          <a:p>
            <a:endParaRPr dirty="0"/>
          </a:p>
        </p:txBody>
      </p:sp>
      <p:sp>
        <p:nvSpPr>
          <p:cNvPr id="189" name="Google Shape;189;p36"/>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81000" rtl="0">
              <a:lnSpc>
                <a:spcPct val="115000"/>
              </a:lnSpc>
              <a:spcBef>
                <a:spcPts val="0"/>
              </a:spcBef>
              <a:spcAft>
                <a:spcPts val="0"/>
              </a:spcAft>
              <a:buSzPts val="2400"/>
              <a:buFont typeface="MS PGothic"/>
              <a:buChar char="●"/>
              <a:defRPr sz="2400">
                <a:latin typeface="MS PGothic"/>
                <a:ea typeface="MS PGothic"/>
                <a:cs typeface="MS PGothic"/>
                <a:sym typeface="MS PGothic"/>
              </a:defRPr>
            </a:lvl1pPr>
            <a:lvl2pPr marL="914400" lvl="1"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2pPr>
            <a:lvl3pPr marL="1371600" lvl="2"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3pPr>
            <a:lvl4pPr marL="1828800" lvl="3"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4pPr>
            <a:lvl5pPr marL="2286000" lvl="4"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5pPr>
            <a:lvl6pPr marL="2743200" lvl="5"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6pPr>
            <a:lvl7pPr marL="3200400" lvl="6"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7pPr>
            <a:lvl8pPr marL="3657600" lvl="7" indent="-349250" rtl="0">
              <a:lnSpc>
                <a:spcPct val="115000"/>
              </a:lnSpc>
              <a:spcBef>
                <a:spcPts val="2100"/>
              </a:spcBef>
              <a:spcAft>
                <a:spcPts val="0"/>
              </a:spcAft>
              <a:buSzPts val="1900"/>
              <a:buFont typeface="MS PGothic"/>
              <a:buChar char="○"/>
              <a:defRPr sz="1900">
                <a:latin typeface="MS PGothic"/>
                <a:ea typeface="MS PGothic"/>
                <a:cs typeface="MS PGothic"/>
                <a:sym typeface="MS PGothic"/>
              </a:defRPr>
            </a:lvl8pPr>
            <a:lvl9pPr marL="4114800" lvl="8" indent="-349250" rtl="0">
              <a:lnSpc>
                <a:spcPct val="115000"/>
              </a:lnSpc>
              <a:spcBef>
                <a:spcPts val="2100"/>
              </a:spcBef>
              <a:spcAft>
                <a:spcPts val="2100"/>
              </a:spcAft>
              <a:buSzPts val="1900"/>
              <a:buFont typeface="MS PGothic"/>
              <a:buChar char="■"/>
              <a:defRPr sz="1900">
                <a:latin typeface="MS PGothic"/>
                <a:ea typeface="MS PGothic"/>
                <a:cs typeface="MS PGothic"/>
                <a:sym typeface="MS PGothic"/>
              </a:defRPr>
            </a:lvl9pPr>
          </a:lstStyle>
          <a:p>
            <a:endParaRPr dirty="0"/>
          </a:p>
        </p:txBody>
      </p:sp>
      <p:sp>
        <p:nvSpPr>
          <p:cNvPr id="6" name="Google Shape;168;p29">
            <a:extLst>
              <a:ext uri="{FF2B5EF4-FFF2-40B4-BE49-F238E27FC236}">
                <a16:creationId xmlns:a16="http://schemas.microsoft.com/office/drawing/2014/main" id="{5921E292-A9B6-40EE-B89C-9313DFF7F204}"/>
              </a:ext>
            </a:extLst>
          </p:cNvPr>
          <p:cNvSpPr txBox="1">
            <a:spLocks noGrp="1"/>
          </p:cNvSpPr>
          <p:nvPr>
            <p:ph type="sldNum" idx="4"/>
          </p:nvPr>
        </p:nvSpPr>
        <p:spPr>
          <a:xfrm>
            <a:off x="11616267" y="6282267"/>
            <a:ext cx="575733" cy="575732"/>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1pPr>
            <a:lvl2pPr marL="0" marR="0" lvl="1"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2pPr>
            <a:lvl3pPr marL="0" marR="0" lvl="2"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3pPr>
            <a:lvl4pPr marL="0" marR="0" lvl="3"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4pPr>
            <a:lvl5pPr marL="0" marR="0" lvl="4"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5pPr>
            <a:lvl6pPr marL="0" marR="0" lvl="5"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6pPr>
            <a:lvl7pPr marL="0" marR="0" lvl="6"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7pPr>
            <a:lvl8pPr marL="0" marR="0" lvl="7"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8pPr>
            <a:lvl9pPr marL="0" marR="0" lvl="8" indent="0" algn="ctr" rtl="0">
              <a:spcBef>
                <a:spcPts val="0"/>
              </a:spcBef>
              <a:spcAft>
                <a:spcPts val="0"/>
              </a:spcAft>
              <a:buClr>
                <a:srgbClr val="002936"/>
              </a:buClr>
              <a:buSzPts val="933"/>
              <a:buFont typeface="Arial"/>
              <a:buNone/>
              <a:defRPr sz="933">
                <a:solidFill>
                  <a:srgbClr val="002936"/>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712" r:id="rId1"/>
    <p:sldLayoutId id="2147483713" r:id="rId2"/>
    <p:sldLayoutId id="2147483716"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76200" marR="0" lvl="0" indent="0" algn="l" rtl="0">
        <a:lnSpc>
          <a:spcPct val="100000"/>
        </a:lnSpc>
        <a:spcBef>
          <a:spcPts val="0"/>
        </a:spcBef>
        <a:spcAft>
          <a:spcPts val="0"/>
        </a:spcAft>
        <a:buClr>
          <a:srgbClr val="000000"/>
        </a:buClr>
        <a:buFontTx/>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2"/>
          <p:cNvSpPr txBox="1">
            <a:spLocks noGrp="1"/>
          </p:cNvSpPr>
          <p:nvPr>
            <p:ph type="title"/>
          </p:nvPr>
        </p:nvSpPr>
        <p:spPr>
          <a:prstGeom prst="rect">
            <a:avLst/>
          </a:prstGeom>
        </p:spPr>
        <p:txBody>
          <a:bodyPr spcFirstLastPara="1" wrap="square" lIns="0" tIns="0" rIns="0" bIns="0" anchor="t" anchorCtr="0">
            <a:noAutofit/>
          </a:bodyPr>
          <a:lstStyle/>
          <a:p>
            <a:r>
              <a:rPr kumimoji="1" lang="ja-JP" altLang="en-US" sz="2800" dirty="0"/>
              <a:t>目標設定、業績評価、人事制度</a:t>
            </a:r>
          </a:p>
        </p:txBody>
      </p:sp>
      <p:sp>
        <p:nvSpPr>
          <p:cNvPr id="305" name="Google Shape;305;p62"/>
          <p:cNvSpPr txBox="1">
            <a:spLocks noGrp="1"/>
          </p:cNvSpPr>
          <p:nvPr>
            <p:ph type="title" idx="4294967295"/>
          </p:nvPr>
        </p:nvSpPr>
        <p:spPr>
          <a:xfrm>
            <a:off x="576000" y="1141373"/>
            <a:ext cx="10928100" cy="534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sz="1800" dirty="0">
                <a:latin typeface="MS PGothic"/>
                <a:ea typeface="MS PGothic"/>
                <a:cs typeface="MS PGothic"/>
                <a:sym typeface="MS PGothic"/>
              </a:rPr>
              <a:t>Mission / Visionを</a:t>
            </a:r>
            <a:r>
              <a:rPr lang="ja-JP" altLang="en-US" sz="1800" dirty="0">
                <a:latin typeface="MS PGothic"/>
                <a:ea typeface="MS PGothic"/>
                <a:cs typeface="MS PGothic"/>
                <a:sym typeface="MS PGothic"/>
              </a:rPr>
              <a:t>達成</a:t>
            </a:r>
            <a:r>
              <a:rPr lang="ja-JP" sz="1800" dirty="0">
                <a:latin typeface="MS PGothic"/>
                <a:ea typeface="MS PGothic"/>
                <a:cs typeface="MS PGothic"/>
                <a:sym typeface="MS PGothic"/>
              </a:rPr>
              <a:t>するため</a:t>
            </a:r>
            <a:r>
              <a:rPr lang="ja-JP" altLang="en-US" sz="1800" dirty="0">
                <a:latin typeface="MS PGothic"/>
                <a:ea typeface="MS PGothic"/>
                <a:cs typeface="MS PGothic"/>
                <a:sym typeface="MS PGothic"/>
              </a:rPr>
              <a:t>、目標設定、業績評価、人事制度の仕組みを設計する。</a:t>
            </a:r>
            <a:br>
              <a:rPr lang="en-US" altLang="ja-JP" sz="1800" dirty="0">
                <a:latin typeface="MS PGothic"/>
                <a:ea typeface="MS PGothic"/>
                <a:cs typeface="MS PGothic"/>
                <a:sym typeface="MS PGothic"/>
              </a:rPr>
            </a:br>
            <a:br>
              <a:rPr lang="en-US" altLang="ja-JP" sz="1800" dirty="0">
                <a:latin typeface="MS PGothic"/>
                <a:ea typeface="MS PGothic"/>
                <a:cs typeface="MS PGothic"/>
                <a:sym typeface="MS PGothic"/>
              </a:rPr>
            </a:br>
            <a:endParaRPr sz="1050" dirty="0">
              <a:latin typeface="MS PGothic"/>
              <a:ea typeface="MS PGothic"/>
              <a:cs typeface="MS PGothic"/>
              <a:sym typeface="MS PGothic"/>
            </a:endParaRPr>
          </a:p>
        </p:txBody>
      </p:sp>
      <p:sp>
        <p:nvSpPr>
          <p:cNvPr id="306" name="Google Shape;306;p62"/>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a:t>
            </a:fld>
            <a:endParaRPr dirty="0"/>
          </a:p>
        </p:txBody>
      </p:sp>
      <p:sp>
        <p:nvSpPr>
          <p:cNvPr id="2" name="四角形: 角を丸くする 1">
            <a:extLst>
              <a:ext uri="{FF2B5EF4-FFF2-40B4-BE49-F238E27FC236}">
                <a16:creationId xmlns:a16="http://schemas.microsoft.com/office/drawing/2014/main" id="{82811227-6103-413A-B21B-8051B70EA5F0}"/>
              </a:ext>
            </a:extLst>
          </p:cNvPr>
          <p:cNvSpPr/>
          <p:nvPr/>
        </p:nvSpPr>
        <p:spPr>
          <a:xfrm>
            <a:off x="124290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目標設定・業績評価・人事制度</a:t>
            </a:r>
          </a:p>
        </p:txBody>
      </p:sp>
      <p:sp>
        <p:nvSpPr>
          <p:cNvPr id="6" name="四角形: 角を丸くする 5">
            <a:extLst>
              <a:ext uri="{FF2B5EF4-FFF2-40B4-BE49-F238E27FC236}">
                <a16:creationId xmlns:a16="http://schemas.microsoft.com/office/drawing/2014/main" id="{67AD8731-E5BD-433C-880F-3C38D6559862}"/>
              </a:ext>
            </a:extLst>
          </p:cNvPr>
          <p:cNvSpPr/>
          <p:nvPr/>
        </p:nvSpPr>
        <p:spPr>
          <a:xfrm>
            <a:off x="4710006" y="183780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1. </a:t>
            </a:r>
            <a:r>
              <a:rPr kumimoji="1" lang="ja-JP" altLang="en-US" sz="1100" dirty="0">
                <a:solidFill>
                  <a:schemeClr val="tx1"/>
                </a:solidFill>
              </a:rPr>
              <a:t>高く明示的な目標設定と合意</a:t>
            </a:r>
          </a:p>
        </p:txBody>
      </p:sp>
      <p:sp>
        <p:nvSpPr>
          <p:cNvPr id="7" name="四角形: 角を丸くする 6">
            <a:extLst>
              <a:ext uri="{FF2B5EF4-FFF2-40B4-BE49-F238E27FC236}">
                <a16:creationId xmlns:a16="http://schemas.microsoft.com/office/drawing/2014/main" id="{14CE50EC-48E3-4EF4-BE56-03E50940AF8D}"/>
              </a:ext>
            </a:extLst>
          </p:cNvPr>
          <p:cNvSpPr/>
          <p:nvPr/>
        </p:nvSpPr>
        <p:spPr>
          <a:xfrm>
            <a:off x="4710006" y="255165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2. </a:t>
            </a:r>
            <a:r>
              <a:rPr kumimoji="1" lang="ja-JP" altLang="en-US" sz="1100" dirty="0">
                <a:solidFill>
                  <a:schemeClr val="tx1"/>
                </a:solidFill>
              </a:rPr>
              <a:t>業績評価および</a:t>
            </a:r>
            <a:r>
              <a:rPr kumimoji="1" lang="en-US" altLang="ja-JP" sz="1100" dirty="0">
                <a:solidFill>
                  <a:schemeClr val="tx1"/>
                </a:solidFill>
              </a:rPr>
              <a:t>4</a:t>
            </a:r>
            <a:r>
              <a:rPr kumimoji="1" lang="ja-JP" altLang="en-US" sz="1100" dirty="0">
                <a:solidFill>
                  <a:schemeClr val="tx1"/>
                </a:solidFill>
              </a:rPr>
              <a:t>半期ごとのレビューの徹底</a:t>
            </a:r>
          </a:p>
        </p:txBody>
      </p:sp>
      <p:sp>
        <p:nvSpPr>
          <p:cNvPr id="8" name="四角形: 角を丸くする 7">
            <a:extLst>
              <a:ext uri="{FF2B5EF4-FFF2-40B4-BE49-F238E27FC236}">
                <a16:creationId xmlns:a16="http://schemas.microsoft.com/office/drawing/2014/main" id="{AB162EB8-74B0-4D34-830F-1D06A0FBEC98}"/>
              </a:ext>
            </a:extLst>
          </p:cNvPr>
          <p:cNvSpPr/>
          <p:nvPr/>
        </p:nvSpPr>
        <p:spPr>
          <a:xfrm>
            <a:off x="4710006" y="350310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3. </a:t>
            </a:r>
            <a:r>
              <a:rPr kumimoji="1" lang="ja-JP" altLang="en-US" sz="1100" dirty="0">
                <a:solidFill>
                  <a:schemeClr val="tx1"/>
                </a:solidFill>
              </a:rPr>
              <a:t>スキル評価・育成の重視</a:t>
            </a:r>
          </a:p>
        </p:txBody>
      </p:sp>
      <p:sp>
        <p:nvSpPr>
          <p:cNvPr id="9" name="四角形: 角を丸くする 8">
            <a:extLst>
              <a:ext uri="{FF2B5EF4-FFF2-40B4-BE49-F238E27FC236}">
                <a16:creationId xmlns:a16="http://schemas.microsoft.com/office/drawing/2014/main" id="{9C04209D-7C60-4882-B6C1-D975163A6D4B}"/>
              </a:ext>
            </a:extLst>
          </p:cNvPr>
          <p:cNvSpPr/>
          <p:nvPr/>
        </p:nvSpPr>
        <p:spPr>
          <a:xfrm>
            <a:off x="4710006" y="4996589"/>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4. </a:t>
            </a:r>
            <a:r>
              <a:rPr kumimoji="1" lang="ja-JP" altLang="en-US" sz="1100" dirty="0">
                <a:solidFill>
                  <a:schemeClr val="tx1"/>
                </a:solidFill>
              </a:rPr>
              <a:t>業績評価、スキル評価に基づく明確な基準による報酬制度</a:t>
            </a:r>
          </a:p>
        </p:txBody>
      </p:sp>
      <p:sp>
        <p:nvSpPr>
          <p:cNvPr id="11" name="四角形: 角を丸くする 10">
            <a:extLst>
              <a:ext uri="{FF2B5EF4-FFF2-40B4-BE49-F238E27FC236}">
                <a16:creationId xmlns:a16="http://schemas.microsoft.com/office/drawing/2014/main" id="{AD224D0F-2AC2-4777-AFAF-F42B2DFA5471}"/>
              </a:ext>
            </a:extLst>
          </p:cNvPr>
          <p:cNvSpPr/>
          <p:nvPr/>
        </p:nvSpPr>
        <p:spPr>
          <a:xfrm>
            <a:off x="8386655" y="183832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KPI</a:t>
            </a:r>
            <a:r>
              <a:rPr kumimoji="1" lang="ja-JP" altLang="en-US" sz="1100" dirty="0">
                <a:solidFill>
                  <a:schemeClr val="tx1"/>
                </a:solidFill>
              </a:rPr>
              <a:t>設定合意、方針・プロセス</a:t>
            </a:r>
          </a:p>
        </p:txBody>
      </p:sp>
      <p:sp>
        <p:nvSpPr>
          <p:cNvPr id="13" name="四角形: 角を丸くする 12">
            <a:extLst>
              <a:ext uri="{FF2B5EF4-FFF2-40B4-BE49-F238E27FC236}">
                <a16:creationId xmlns:a16="http://schemas.microsoft.com/office/drawing/2014/main" id="{D411FE55-D526-4368-A416-AD679D739943}"/>
              </a:ext>
            </a:extLst>
          </p:cNvPr>
          <p:cNvSpPr/>
          <p:nvPr/>
        </p:nvSpPr>
        <p:spPr>
          <a:xfrm>
            <a:off x="8386655" y="2552178"/>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業績評価プロセス、基準</a:t>
            </a:r>
          </a:p>
        </p:txBody>
      </p:sp>
      <p:sp>
        <p:nvSpPr>
          <p:cNvPr id="15" name="四角形: 角を丸くする 14">
            <a:extLst>
              <a:ext uri="{FF2B5EF4-FFF2-40B4-BE49-F238E27FC236}">
                <a16:creationId xmlns:a16="http://schemas.microsoft.com/office/drawing/2014/main" id="{4D807238-5C07-47C2-B4F1-BF64A63F8D42}"/>
              </a:ext>
            </a:extLst>
          </p:cNvPr>
          <p:cNvSpPr/>
          <p:nvPr/>
        </p:nvSpPr>
        <p:spPr>
          <a:xfrm>
            <a:off x="8386655" y="326323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スキル評価基準</a:t>
            </a:r>
          </a:p>
        </p:txBody>
      </p:sp>
      <p:sp>
        <p:nvSpPr>
          <p:cNvPr id="16" name="四角形: 角を丸くする 15">
            <a:extLst>
              <a:ext uri="{FF2B5EF4-FFF2-40B4-BE49-F238E27FC236}">
                <a16:creationId xmlns:a16="http://schemas.microsoft.com/office/drawing/2014/main" id="{CEE17C64-B8B1-4C1F-A807-2B260705EE4B}"/>
              </a:ext>
            </a:extLst>
          </p:cNvPr>
          <p:cNvSpPr/>
          <p:nvPr/>
        </p:nvSpPr>
        <p:spPr>
          <a:xfrm>
            <a:off x="8386655" y="378258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評価、フィードバック、合意</a:t>
            </a:r>
          </a:p>
        </p:txBody>
      </p:sp>
      <p:sp>
        <p:nvSpPr>
          <p:cNvPr id="17" name="四角形: 角を丸くする 16">
            <a:extLst>
              <a:ext uri="{FF2B5EF4-FFF2-40B4-BE49-F238E27FC236}">
                <a16:creationId xmlns:a16="http://schemas.microsoft.com/office/drawing/2014/main" id="{A508027C-431F-4C3D-BE05-3563DFF59E89}"/>
              </a:ext>
            </a:extLst>
          </p:cNvPr>
          <p:cNvSpPr/>
          <p:nvPr/>
        </p:nvSpPr>
        <p:spPr>
          <a:xfrm>
            <a:off x="8386655" y="4456452"/>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グレード、昇降格</a:t>
            </a:r>
          </a:p>
        </p:txBody>
      </p:sp>
      <p:sp>
        <p:nvSpPr>
          <p:cNvPr id="18" name="四角形: 角を丸くする 17">
            <a:extLst>
              <a:ext uri="{FF2B5EF4-FFF2-40B4-BE49-F238E27FC236}">
                <a16:creationId xmlns:a16="http://schemas.microsoft.com/office/drawing/2014/main" id="{E2827DBD-2D54-4DF0-9E8A-94B421DD7A28}"/>
              </a:ext>
            </a:extLst>
          </p:cNvPr>
          <p:cNvSpPr/>
          <p:nvPr/>
        </p:nvSpPr>
        <p:spPr>
          <a:xfrm>
            <a:off x="8386655" y="500209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報酬水準</a:t>
            </a:r>
          </a:p>
        </p:txBody>
      </p:sp>
      <p:sp>
        <p:nvSpPr>
          <p:cNvPr id="19" name="四角形: 角を丸くする 18">
            <a:extLst>
              <a:ext uri="{FF2B5EF4-FFF2-40B4-BE49-F238E27FC236}">
                <a16:creationId xmlns:a16="http://schemas.microsoft.com/office/drawing/2014/main" id="{A5E58366-42A4-4ECB-B562-06922B1BC475}"/>
              </a:ext>
            </a:extLst>
          </p:cNvPr>
          <p:cNvSpPr/>
          <p:nvPr/>
        </p:nvSpPr>
        <p:spPr>
          <a:xfrm>
            <a:off x="8386655" y="5532837"/>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業績連動賞与</a:t>
            </a:r>
          </a:p>
        </p:txBody>
      </p:sp>
      <p:cxnSp>
        <p:nvCxnSpPr>
          <p:cNvPr id="4" name="直線コネクタ 3">
            <a:extLst>
              <a:ext uri="{FF2B5EF4-FFF2-40B4-BE49-F238E27FC236}">
                <a16:creationId xmlns:a16="http://schemas.microsoft.com/office/drawing/2014/main" id="{E99CB171-522B-4592-9A46-999F4377DE5F}"/>
              </a:ext>
            </a:extLst>
          </p:cNvPr>
          <p:cNvCxnSpPr>
            <a:stCxn id="2" idx="3"/>
            <a:endCxn id="6" idx="1"/>
          </p:cNvCxnSpPr>
          <p:nvPr/>
        </p:nvCxnSpPr>
        <p:spPr>
          <a:xfrm flipV="1">
            <a:off x="3357455" y="2038353"/>
            <a:ext cx="1352551"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コネクタ: カギ線 20">
            <a:extLst>
              <a:ext uri="{FF2B5EF4-FFF2-40B4-BE49-F238E27FC236}">
                <a16:creationId xmlns:a16="http://schemas.microsoft.com/office/drawing/2014/main" id="{4283CFE1-BB9F-4195-A3CC-2A07AB39AEFA}"/>
              </a:ext>
            </a:extLst>
          </p:cNvPr>
          <p:cNvCxnSpPr>
            <a:cxnSpLocks/>
            <a:stCxn id="2" idx="3"/>
            <a:endCxn id="7" idx="1"/>
          </p:cNvCxnSpPr>
          <p:nvPr/>
        </p:nvCxnSpPr>
        <p:spPr>
          <a:xfrm>
            <a:off x="3357455" y="2038875"/>
            <a:ext cx="1352551" cy="71333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6" name="コネクタ: カギ線 25">
            <a:extLst>
              <a:ext uri="{FF2B5EF4-FFF2-40B4-BE49-F238E27FC236}">
                <a16:creationId xmlns:a16="http://schemas.microsoft.com/office/drawing/2014/main" id="{5311E92D-6935-49BD-B7EC-7187A30EA4AB}"/>
              </a:ext>
            </a:extLst>
          </p:cNvPr>
          <p:cNvCxnSpPr>
            <a:cxnSpLocks/>
            <a:stCxn id="2" idx="3"/>
            <a:endCxn id="8" idx="1"/>
          </p:cNvCxnSpPr>
          <p:nvPr/>
        </p:nvCxnSpPr>
        <p:spPr>
          <a:xfrm>
            <a:off x="3357455" y="2038875"/>
            <a:ext cx="1352551" cy="16647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9" name="コネクタ: カギ線 28">
            <a:extLst>
              <a:ext uri="{FF2B5EF4-FFF2-40B4-BE49-F238E27FC236}">
                <a16:creationId xmlns:a16="http://schemas.microsoft.com/office/drawing/2014/main" id="{913BA0F2-5CE5-4BC3-84DA-D51F6997F819}"/>
              </a:ext>
            </a:extLst>
          </p:cNvPr>
          <p:cNvCxnSpPr>
            <a:cxnSpLocks/>
            <a:stCxn id="2" idx="3"/>
            <a:endCxn id="9" idx="1"/>
          </p:cNvCxnSpPr>
          <p:nvPr/>
        </p:nvCxnSpPr>
        <p:spPr>
          <a:xfrm>
            <a:off x="3357455" y="2038875"/>
            <a:ext cx="1352551" cy="3158263"/>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2" name="直線コネクタ 31">
            <a:extLst>
              <a:ext uri="{FF2B5EF4-FFF2-40B4-BE49-F238E27FC236}">
                <a16:creationId xmlns:a16="http://schemas.microsoft.com/office/drawing/2014/main" id="{D65E7E2D-A9C6-4CBC-A9C3-AC6F51C20EE7}"/>
              </a:ext>
            </a:extLst>
          </p:cNvPr>
          <p:cNvCxnSpPr>
            <a:cxnSpLocks/>
            <a:stCxn id="6" idx="3"/>
            <a:endCxn id="11" idx="1"/>
          </p:cNvCxnSpPr>
          <p:nvPr/>
        </p:nvCxnSpPr>
        <p:spPr>
          <a:xfrm>
            <a:off x="6824556" y="2038353"/>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4" name="直線コネクタ 33">
            <a:extLst>
              <a:ext uri="{FF2B5EF4-FFF2-40B4-BE49-F238E27FC236}">
                <a16:creationId xmlns:a16="http://schemas.microsoft.com/office/drawing/2014/main" id="{2D16C4C3-511E-4B35-9EAD-00BB0807BBAC}"/>
              </a:ext>
            </a:extLst>
          </p:cNvPr>
          <p:cNvCxnSpPr>
            <a:cxnSpLocks/>
            <a:stCxn id="7" idx="3"/>
            <a:endCxn id="13" idx="1"/>
          </p:cNvCxnSpPr>
          <p:nvPr/>
        </p:nvCxnSpPr>
        <p:spPr>
          <a:xfrm>
            <a:off x="6824556" y="2752205"/>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5" name="コネクタ: カギ線 34">
            <a:extLst>
              <a:ext uri="{FF2B5EF4-FFF2-40B4-BE49-F238E27FC236}">
                <a16:creationId xmlns:a16="http://schemas.microsoft.com/office/drawing/2014/main" id="{378C4B29-840B-459D-8737-C5E41E74EFB0}"/>
              </a:ext>
            </a:extLst>
          </p:cNvPr>
          <p:cNvCxnSpPr>
            <a:cxnSpLocks/>
            <a:stCxn id="8" idx="3"/>
            <a:endCxn id="15" idx="1"/>
          </p:cNvCxnSpPr>
          <p:nvPr/>
        </p:nvCxnSpPr>
        <p:spPr>
          <a:xfrm flipV="1">
            <a:off x="6824556" y="3463784"/>
            <a:ext cx="1562099" cy="23987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7" name="コネクタ: カギ線 36">
            <a:extLst>
              <a:ext uri="{FF2B5EF4-FFF2-40B4-BE49-F238E27FC236}">
                <a16:creationId xmlns:a16="http://schemas.microsoft.com/office/drawing/2014/main" id="{58461C78-2EA5-4725-BB25-1E2EB85C60EE}"/>
              </a:ext>
            </a:extLst>
          </p:cNvPr>
          <p:cNvCxnSpPr>
            <a:cxnSpLocks/>
            <a:stCxn id="8" idx="3"/>
            <a:endCxn id="16" idx="1"/>
          </p:cNvCxnSpPr>
          <p:nvPr/>
        </p:nvCxnSpPr>
        <p:spPr>
          <a:xfrm>
            <a:off x="6824556" y="3703654"/>
            <a:ext cx="1562099" cy="2794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0" name="コネクタ: カギ線 39">
            <a:extLst>
              <a:ext uri="{FF2B5EF4-FFF2-40B4-BE49-F238E27FC236}">
                <a16:creationId xmlns:a16="http://schemas.microsoft.com/office/drawing/2014/main" id="{EF1FD710-F1EE-4BAB-AF45-2D15BB27DBBB}"/>
              </a:ext>
            </a:extLst>
          </p:cNvPr>
          <p:cNvCxnSpPr>
            <a:cxnSpLocks/>
            <a:stCxn id="9" idx="3"/>
            <a:endCxn id="17" idx="1"/>
          </p:cNvCxnSpPr>
          <p:nvPr/>
        </p:nvCxnSpPr>
        <p:spPr>
          <a:xfrm flipV="1">
            <a:off x="6824556" y="4657001"/>
            <a:ext cx="1562099" cy="540137"/>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2" name="コネクタ: カギ線 41">
            <a:extLst>
              <a:ext uri="{FF2B5EF4-FFF2-40B4-BE49-F238E27FC236}">
                <a16:creationId xmlns:a16="http://schemas.microsoft.com/office/drawing/2014/main" id="{A5F00BE2-79CE-40BD-A9E9-19232AE16A37}"/>
              </a:ext>
            </a:extLst>
          </p:cNvPr>
          <p:cNvCxnSpPr>
            <a:cxnSpLocks/>
            <a:stCxn id="9" idx="3"/>
            <a:endCxn id="18" idx="1"/>
          </p:cNvCxnSpPr>
          <p:nvPr/>
        </p:nvCxnSpPr>
        <p:spPr>
          <a:xfrm>
            <a:off x="6824556" y="5197138"/>
            <a:ext cx="1562099" cy="5505"/>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5" name="コネクタ: カギ線 44">
            <a:extLst>
              <a:ext uri="{FF2B5EF4-FFF2-40B4-BE49-F238E27FC236}">
                <a16:creationId xmlns:a16="http://schemas.microsoft.com/office/drawing/2014/main" id="{0D6CBA64-AD28-41A9-AD48-2BC67A627F54}"/>
              </a:ext>
            </a:extLst>
          </p:cNvPr>
          <p:cNvCxnSpPr>
            <a:cxnSpLocks/>
            <a:stCxn id="9" idx="3"/>
            <a:endCxn id="19" idx="1"/>
          </p:cNvCxnSpPr>
          <p:nvPr/>
        </p:nvCxnSpPr>
        <p:spPr>
          <a:xfrm>
            <a:off x="6824556" y="5197138"/>
            <a:ext cx="1562099" cy="536248"/>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2"/>
          <p:cNvSpPr txBox="1"/>
          <p:nvPr/>
        </p:nvSpPr>
        <p:spPr>
          <a:xfrm>
            <a:off x="2374900" y="1600944"/>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Principal</a:t>
            </a:r>
            <a:endParaRPr dirty="0">
              <a:latin typeface="MS PGothic"/>
              <a:ea typeface="MS PGothic"/>
              <a:cs typeface="MS PGothic"/>
              <a:sym typeface="MS PGothic"/>
            </a:endParaRPr>
          </a:p>
        </p:txBody>
      </p:sp>
      <p:graphicFrame>
        <p:nvGraphicFramePr>
          <p:cNvPr id="445" name="Google Shape;445;p72"/>
          <p:cNvGraphicFramePr/>
          <p:nvPr>
            <p:extLst>
              <p:ext uri="{D42A27DB-BD31-4B8C-83A1-F6EECF244321}">
                <p14:modId xmlns:p14="http://schemas.microsoft.com/office/powerpoint/2010/main" val="2525476674"/>
              </p:ext>
            </p:extLst>
          </p:nvPr>
        </p:nvGraphicFramePr>
        <p:xfrm>
          <a:off x="538966" y="1947031"/>
          <a:ext cx="11557600" cy="4614759"/>
        </p:xfrm>
        <a:graphic>
          <a:graphicData uri="http://schemas.openxmlformats.org/drawingml/2006/table">
            <a:tbl>
              <a:tblPr>
                <a:noFill/>
                <a:tableStyleId>{3EBB8C7F-62F0-42B7-BCC9-38FDB687F34F}</a:tableStyleId>
              </a:tblPr>
              <a:tblGrid>
                <a:gridCol w="382850">
                  <a:extLst>
                    <a:ext uri="{9D8B030D-6E8A-4147-A177-3AD203B41FA5}">
                      <a16:colId xmlns:a16="http://schemas.microsoft.com/office/drawing/2014/main" val="20000"/>
                    </a:ext>
                  </a:extLst>
                </a:gridCol>
                <a:gridCol w="1455200">
                  <a:extLst>
                    <a:ext uri="{9D8B030D-6E8A-4147-A177-3AD203B41FA5}">
                      <a16:colId xmlns:a16="http://schemas.microsoft.com/office/drawing/2014/main" val="20001"/>
                    </a:ext>
                  </a:extLst>
                </a:gridCol>
                <a:gridCol w="1079950">
                  <a:extLst>
                    <a:ext uri="{9D8B030D-6E8A-4147-A177-3AD203B41FA5}">
                      <a16:colId xmlns:a16="http://schemas.microsoft.com/office/drawing/2014/main" val="20002"/>
                    </a:ext>
                  </a:extLst>
                </a:gridCol>
                <a:gridCol w="1079950">
                  <a:extLst>
                    <a:ext uri="{9D8B030D-6E8A-4147-A177-3AD203B41FA5}">
                      <a16:colId xmlns:a16="http://schemas.microsoft.com/office/drawing/2014/main" val="20003"/>
                    </a:ext>
                  </a:extLst>
                </a:gridCol>
                <a:gridCol w="1079950">
                  <a:extLst>
                    <a:ext uri="{9D8B030D-6E8A-4147-A177-3AD203B41FA5}">
                      <a16:colId xmlns:a16="http://schemas.microsoft.com/office/drawing/2014/main" val="20004"/>
                    </a:ext>
                  </a:extLst>
                </a:gridCol>
                <a:gridCol w="1079950">
                  <a:extLst>
                    <a:ext uri="{9D8B030D-6E8A-4147-A177-3AD203B41FA5}">
                      <a16:colId xmlns:a16="http://schemas.microsoft.com/office/drawing/2014/main" val="20005"/>
                    </a:ext>
                  </a:extLst>
                </a:gridCol>
                <a:gridCol w="1079950">
                  <a:extLst>
                    <a:ext uri="{9D8B030D-6E8A-4147-A177-3AD203B41FA5}">
                      <a16:colId xmlns:a16="http://schemas.microsoft.com/office/drawing/2014/main" val="20006"/>
                    </a:ext>
                  </a:extLst>
                </a:gridCol>
                <a:gridCol w="1079950">
                  <a:extLst>
                    <a:ext uri="{9D8B030D-6E8A-4147-A177-3AD203B41FA5}">
                      <a16:colId xmlns:a16="http://schemas.microsoft.com/office/drawing/2014/main" val="20007"/>
                    </a:ext>
                  </a:extLst>
                </a:gridCol>
                <a:gridCol w="1079950">
                  <a:extLst>
                    <a:ext uri="{9D8B030D-6E8A-4147-A177-3AD203B41FA5}">
                      <a16:colId xmlns:a16="http://schemas.microsoft.com/office/drawing/2014/main" val="20008"/>
                    </a:ext>
                  </a:extLst>
                </a:gridCol>
                <a:gridCol w="1079950">
                  <a:extLst>
                    <a:ext uri="{9D8B030D-6E8A-4147-A177-3AD203B41FA5}">
                      <a16:colId xmlns:a16="http://schemas.microsoft.com/office/drawing/2014/main" val="20009"/>
                    </a:ext>
                  </a:extLst>
                </a:gridCol>
                <a:gridCol w="1079950">
                  <a:extLst>
                    <a:ext uri="{9D8B030D-6E8A-4147-A177-3AD203B41FA5}">
                      <a16:colId xmlns:a16="http://schemas.microsoft.com/office/drawing/2014/main" val="20010"/>
                    </a:ext>
                  </a:extLst>
                </a:gridCol>
              </a:tblGrid>
              <a:tr h="177725">
                <a:tc>
                  <a:txBody>
                    <a:bodyPr/>
                    <a:lstStyle/>
                    <a:p>
                      <a:pPr marL="0" marR="0" lvl="0" indent="0" algn="l" rtl="0">
                        <a:lnSpc>
                          <a:spcPct val="90000"/>
                        </a:lnSpc>
                        <a:spcBef>
                          <a:spcPts val="0"/>
                        </a:spcBef>
                        <a:spcAft>
                          <a:spcPts val="0"/>
                        </a:spcAft>
                        <a:buNone/>
                      </a:pPr>
                      <a:endParaRPr sz="800" b="1" i="0" u="none" strike="noStrike" cap="none" dirty="0">
                        <a:solidFill>
                          <a:schemeClr val="dk1"/>
                        </a:solidFill>
                        <a:latin typeface="Arial"/>
                        <a:ea typeface="Arial"/>
                        <a:cs typeface="Arial"/>
                        <a:sym typeface="Arial"/>
                      </a:endParaRPr>
                    </a:p>
                  </a:txBody>
                  <a:tcPr marL="36000" marR="36000" marT="18000" marB="18000" anchor="ctr" anchorCtr="1">
                    <a:lnL w="9525" cap="flat" cmpd="sng">
                      <a:solidFill>
                        <a:schemeClr val="dk1">
                          <a:alpha val="0"/>
                        </a:schemeClr>
                      </a:solidFill>
                      <a:prstDash val="solid"/>
                      <a:round/>
                      <a:headEnd type="none" w="sm" len="sm"/>
                      <a:tailEnd type="none" w="sm" len="sm"/>
                    </a:lnL>
                    <a:lnR w="12700" cap="flat" cmpd="sng">
                      <a:solidFill>
                        <a:schemeClr val="dk1">
                          <a:alpha val="0"/>
                        </a:schemeClr>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FF"/>
                    </a:solidFill>
                  </a:tcPr>
                </a:tc>
                <a:tc>
                  <a:txBody>
                    <a:bodyPr/>
                    <a:lstStyle/>
                    <a:p>
                      <a:pPr marL="0" marR="0" lvl="0" indent="0" algn="l" rtl="0">
                        <a:lnSpc>
                          <a:spcPct val="90000"/>
                        </a:lnSpc>
                        <a:spcBef>
                          <a:spcPts val="0"/>
                        </a:spcBef>
                        <a:spcAft>
                          <a:spcPts val="0"/>
                        </a:spcAft>
                        <a:buNone/>
                      </a:pPr>
                      <a:endParaRPr sz="800" b="1" i="0" u="none" strike="noStrike" cap="none" dirty="0">
                        <a:solidFill>
                          <a:srgbClr val="000000"/>
                        </a:solidFill>
                        <a:latin typeface="Arial"/>
                        <a:ea typeface="Arial"/>
                        <a:cs typeface="Arial"/>
                        <a:sym typeface="Arial"/>
                      </a:endParaRPr>
                    </a:p>
                  </a:txBody>
                  <a:tcPr marL="36000" marR="36000" marT="18000" marB="18000">
                    <a:lnL w="12700" cap="flat" cmpd="sng">
                      <a:solidFill>
                        <a:schemeClr val="dk1">
                          <a:alpha val="0"/>
                        </a:scheme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F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H</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M</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L</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H</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M</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latin typeface="Arial"/>
                          <a:ea typeface="Arial"/>
                          <a:cs typeface="Arial"/>
                          <a:sym typeface="Arial"/>
                        </a:rPr>
                        <a:t>L</a:t>
                      </a:r>
                      <a:endParaRPr sz="800" b="1" i="0" u="none" strike="noStrike" cap="none" dirty="0">
                        <a:solidFill>
                          <a:srgbClr val="FFFFFF"/>
                        </a:solidFill>
                        <a:latin typeface="Arial"/>
                        <a:ea typeface="Arial"/>
                        <a:cs typeface="Arial"/>
                        <a:sym typeface="Aria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extLst>
                  <a:ext uri="{0D108BD9-81ED-4DB2-BD59-A6C34878D82A}">
                    <a16:rowId xmlns:a16="http://schemas.microsoft.com/office/drawing/2014/main" val="10000"/>
                  </a:ext>
                </a:extLst>
              </a:tr>
              <a:tr h="399000">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技術力</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新製品開発力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世界競争力のある技術的課題を設定・実行し、業績に大きく貢献する新製品を開発することができる。また、その価値を顧客に効果的に説得することができる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技術的な課題を設定し、各種実行アプローチについてトレードオフ、リスクを体系的に分析し、効果的な開発計画を立案。かなり自立的に新製品の主要部分を開発できる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プリンシパルあるいはシニアエンジニアの設定した課題に対し、ガイダンスを受けながら新製品開発の一部を実行できる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2692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当該分野での重要な技術開発動向の把握</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世界の重要プレーヤーの問題意識・ねらい・技術開発動向をキーパーソンとのネットワークを通じ、常に把握している。ターゲット市場を大きく変えうる技術動向について、アンテナが高い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自社の事業領域に隣接する領域や、最終顧客の市場における重要な技術動向にも精通しており、国際的なネットワークを活用して、ある程度以上検証することができる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solidFill>
                            <a:schemeClr val="dk1"/>
                          </a:solidFill>
                          <a:latin typeface="MS PGothic"/>
                          <a:ea typeface="MS PGothic"/>
                          <a:cs typeface="MS PGothic"/>
                          <a:sym typeface="MS PGothic"/>
                        </a:rPr>
                        <a:t>文献ベースで、事業領域で重要な技術動向に精通しており、個人的なネットワークを通して、動向をある程度検証できる</a:t>
                      </a:r>
                      <a:endParaRPr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42692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基本原理・要素から応用・使用環境まで、全体像の把握に基く問題解決能力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技術開発のオプションを基本原理、要素技術までもどって考え、きわめてユニークな着眼点で、製品レベルで圧倒的な競争優位性を生み出すことができる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技術開発のオプションを基本原理、要素技術までもどって考え、最終顧客へのインパクトまで考慮した問題解決ができる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開発課題に関わる基本原理・要素技術と、最終顧客の製品との繋がりを理解している。新しいコンセプトへの理解力が高い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399000">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価値ある知財の創造能力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多大なインパクトをおよぼす画期的な発明ができる。また競争優位性を確保するための知財戦略を立案、実行できる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競争優位性の源泉となりうる知財の創造を常に意識しており、インパクトある発明ができる。知財戦略についても十分理解してその立案、実行に貢献できる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開発を遂行する中で、有効な知財になりうるアイデアを年に数件創造できる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399000">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dirty="0">
                          <a:solidFill>
                            <a:schemeClr val="dk1"/>
                          </a:solidFill>
                          <a:latin typeface="MS PGothic"/>
                          <a:ea typeface="MS PGothic"/>
                          <a:cs typeface="MS PGothic"/>
                          <a:sym typeface="MS PGothic"/>
                        </a:rPr>
                        <a:t>組織リーダーシップ</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プロジェクトリーダーシップ</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複雑・大規模なプロジェクトを遂行できる。これに必要な高いマネージメント能力、決断力、リーダーシップを持つ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開発の目的、成功の醍醐味、開発リスク、最悪のシナリオへの対応策をチーム全体と常に共有し、開発サイクルを厳守したマネージメントができる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担当の開発領域が開発プロジェクト全体におよぼす影響を理解し、他部門とのコミュニケーションを取りながら、全体の開発効率を引き上げることができる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5"/>
                  </a:ext>
                </a:extLst>
              </a:tr>
              <a:tr h="29167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人材確保能力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国際的にトップクラスの人材がどこで何に携わっているか常に把握し、彼らを惹きつけて採用し、最強のチームを結成することができる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納期厳守で開発を進めるために必要な人材のスキル・人数を見積もり、リクルートすることができる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優秀な技術者のリクルートに貢献できる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51932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人材育成・適切な目標設定・チームビルディング能力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トップクラスの人材に対しても高い目標を設定し、やる気を持たせ、目標に向かって全力投入させることができる。お互いに切磋琢磨し、競争し、120%の成果を生み出すスーパーチームを作りだ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チームメンバーに対し、適切な目標を設定し、やる気を持たせ、大きな成果を上げられるよう、リード･支援することができる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自分のスキルを公平、客観的に把握し、長所を伸ばし、課題改善に取り組むことができる。チームメンバーとして、チームビルディングに大きく貢献できる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399000">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外部資源（協力会社、トップクラスの外部人材）の活用能力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外部の協力会社、トップクラスの人材をまとめ、ミッションを共有化して自社の新製品開発に駆り立てることができる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専門領域において、外部の優れた協力会社やトップクラスの人材とのネットワークがあり、活用することができる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担当開発領域において協力会社との協業を円滑に進めることができる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291675">
                <a:tc rowSpan="3">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ベンチャー経営への姿勢</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ベンチャー企業における経営感覚、見極め、判断力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常に経営者と開発責任者の両方の立場から状況を把握し、タイムリーで適切な判断を下せる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会社にとって重要なことは何か、という観点から物事を考える力、判断力、バランス感覚がある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コスト、時間、効率に対する意識が強く、これらを最適化する着眼点が優れている。その点で、常に努力を怠らない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9"/>
                  </a:ext>
                </a:extLst>
              </a:tr>
              <a:tr h="51932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ベンチャーに必要な積極思考・価値観・企業文化の醸成</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きわめて高い目標をかかげ、あらゆる手段を工夫・創造し、実現する能力をもつ。この姿勢、価値観を社員全員に広め、共有化し、目標に向かって駆り立てるための工夫ができる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どのような困難に直面しても、「こうすればできる」、「人が考えないことを考える」、「競争優位性の向上に繋がることに注力する」　という姿勢が明確で、この姿勢を広める模範であり、ムードメーカーとなっている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高い目標をかかげ、それに向かって死に物狂いでチャレンジする、挑戦的姿勢を持つ。発想が前向き、積極的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0"/>
                  </a:ext>
                </a:extLst>
              </a:tr>
              <a:tr h="291675">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仕事に対するプロ意識、職業倫理</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sz="800" dirty="0">
                          <a:latin typeface="MS PGothic"/>
                          <a:ea typeface="MS PGothic"/>
                          <a:cs typeface="MS PGothic"/>
                          <a:sym typeface="MS PGothic"/>
                        </a:rPr>
                        <a:t>徹底したプロ意識と極めて高い職業倫理観で全社員の模範となる。フェアでオープンな姿勢が顕著に見られる</a:t>
                      </a:r>
                      <a:r>
                        <a:rPr lang="ja-JP" altLang="en-US" sz="800" dirty="0">
                          <a:latin typeface="MS PGothic"/>
                          <a:ea typeface="MS PGothic"/>
                          <a:cs typeface="MS PGothic"/>
                          <a:sym typeface="MS PGothic"/>
                        </a:rPr>
                        <a:t>。</a:t>
                      </a:r>
                      <a:r>
                        <a:rPr lang="ja-JP" altLang="en-US" sz="800" b="0" i="0" u="none" strike="noStrike" cap="none" dirty="0">
                          <a:solidFill>
                            <a:srgbClr val="000000"/>
                          </a:solidFill>
                          <a:effectLst/>
                          <a:latin typeface="Arial"/>
                          <a:ea typeface="Arial"/>
                          <a:cs typeface="Arial"/>
                          <a:sym typeface="Arial"/>
                        </a:rPr>
                        <a:t>強いストレスが感じるような場面でも、感情をコントロールし、前向きに議論・応対している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徹底したプロ意識と極めて高い職業倫理観で全社員の模範となる。フェアでオープンな姿勢が顕著に見られ</a:t>
                      </a:r>
                      <a:r>
                        <a:rPr lang="ja-JP" altLang="en-US" sz="800" dirty="0">
                          <a:latin typeface="MS PGothic"/>
                          <a:ea typeface="MS PGothic"/>
                          <a:cs typeface="MS PGothic"/>
                          <a:sym typeface="MS PGothic"/>
                        </a:rPr>
                        <a:t>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1"/>
                  </a:ext>
                </a:extLst>
              </a:tr>
            </a:tbl>
          </a:graphicData>
        </a:graphic>
      </p:graphicFrame>
      <p:sp>
        <p:nvSpPr>
          <p:cNvPr id="446" name="Google Shape;446;p72"/>
          <p:cNvSpPr txBox="1"/>
          <p:nvPr/>
        </p:nvSpPr>
        <p:spPr>
          <a:xfrm>
            <a:off x="5615516" y="1600944"/>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Senior Developer</a:t>
            </a:r>
            <a:endParaRPr dirty="0">
              <a:latin typeface="MS PGothic"/>
              <a:ea typeface="MS PGothic"/>
              <a:cs typeface="MS PGothic"/>
              <a:sym typeface="MS PGothic"/>
            </a:endParaRPr>
          </a:p>
        </p:txBody>
      </p:sp>
      <p:sp>
        <p:nvSpPr>
          <p:cNvPr id="447" name="Google Shape;447;p72"/>
          <p:cNvSpPr txBox="1"/>
          <p:nvPr/>
        </p:nvSpPr>
        <p:spPr>
          <a:xfrm>
            <a:off x="8854016" y="1600944"/>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Developer</a:t>
            </a:r>
            <a:endParaRPr dirty="0">
              <a:latin typeface="MS PGothic"/>
              <a:ea typeface="MS PGothic"/>
              <a:cs typeface="MS PGothic"/>
              <a:sym typeface="MS PGothic"/>
            </a:endParaRPr>
          </a:p>
        </p:txBody>
      </p:sp>
      <p:grpSp>
        <p:nvGrpSpPr>
          <p:cNvPr id="460" name="Google Shape;460;p72"/>
          <p:cNvGrpSpPr/>
          <p:nvPr/>
        </p:nvGrpSpPr>
        <p:grpSpPr>
          <a:xfrm>
            <a:off x="3457566" y="2214625"/>
            <a:ext cx="7558600" cy="4314627"/>
            <a:chOff x="1633" y="657"/>
            <a:chExt cx="3571" cy="2700"/>
          </a:xfrm>
        </p:grpSpPr>
        <p:cxnSp>
          <p:nvCxnSpPr>
            <p:cNvPr id="461" name="Google Shape;461;p72"/>
            <p:cNvCxnSpPr/>
            <p:nvPr/>
          </p:nvCxnSpPr>
          <p:spPr>
            <a:xfrm>
              <a:off x="163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2" name="Google Shape;462;p72"/>
            <p:cNvCxnSpPr/>
            <p:nvPr/>
          </p:nvCxnSpPr>
          <p:spPr>
            <a:xfrm>
              <a:off x="214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3" name="Google Shape;463;p72"/>
            <p:cNvCxnSpPr/>
            <p:nvPr/>
          </p:nvCxnSpPr>
          <p:spPr>
            <a:xfrm>
              <a:off x="316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4" name="Google Shape;464;p72"/>
            <p:cNvCxnSpPr/>
            <p:nvPr/>
          </p:nvCxnSpPr>
          <p:spPr>
            <a:xfrm>
              <a:off x="367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5" name="Google Shape;465;p72"/>
            <p:cNvCxnSpPr/>
            <p:nvPr/>
          </p:nvCxnSpPr>
          <p:spPr>
            <a:xfrm>
              <a:off x="4694"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6" name="Google Shape;466;p72"/>
            <p:cNvCxnSpPr/>
            <p:nvPr/>
          </p:nvCxnSpPr>
          <p:spPr>
            <a:xfrm>
              <a:off x="5204" y="657"/>
              <a:ext cx="0" cy="2700"/>
            </a:xfrm>
            <a:prstGeom prst="straightConnector1">
              <a:avLst/>
            </a:prstGeom>
            <a:noFill/>
            <a:ln w="9525" cap="flat" cmpd="sng">
              <a:solidFill>
                <a:schemeClr val="hlink"/>
              </a:solidFill>
              <a:prstDash val="solid"/>
              <a:miter lim="800000"/>
              <a:headEnd type="none" w="med" len="med"/>
              <a:tailEnd type="none" w="med" len="med"/>
            </a:ln>
          </p:spPr>
        </p:cxnSp>
      </p:grpSp>
      <p:sp>
        <p:nvSpPr>
          <p:cNvPr id="467" name="Google Shape;467;p72"/>
          <p:cNvSpPr txBox="1">
            <a:spLocks noGrp="1"/>
          </p:cNvSpPr>
          <p:nvPr>
            <p:ph type="title"/>
          </p:nvPr>
        </p:nvSpPr>
        <p:spPr>
          <a:xfrm>
            <a:off x="553650" y="576002"/>
            <a:ext cx="10972800" cy="4104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800" dirty="0">
                <a:solidFill>
                  <a:srgbClr val="000000"/>
                </a:solidFill>
                <a:latin typeface="MS PGothic"/>
                <a:ea typeface="MS PGothic"/>
                <a:cs typeface="MS PGothic"/>
                <a:sym typeface="MS PGothic"/>
              </a:rPr>
              <a:t>スキル評価基準</a:t>
            </a:r>
            <a:r>
              <a:rPr lang="en-US" altLang="ja-JP" sz="2800" dirty="0">
                <a:solidFill>
                  <a:srgbClr val="000000"/>
                </a:solidFill>
                <a:latin typeface="MS PGothic"/>
                <a:ea typeface="MS PGothic"/>
                <a:cs typeface="MS PGothic"/>
                <a:sym typeface="MS PGothic"/>
              </a:rPr>
              <a:t> </a:t>
            </a:r>
            <a:r>
              <a:rPr lang="en-US" altLang="ja-JP" sz="2800" dirty="0"/>
              <a:t>(</a:t>
            </a:r>
            <a:r>
              <a:rPr lang="en-US" altLang="ja-JP" sz="2800" dirty="0">
                <a:solidFill>
                  <a:srgbClr val="000000"/>
                </a:solidFill>
                <a:latin typeface="MS PGothic"/>
                <a:ea typeface="MS PGothic"/>
                <a:cs typeface="MS PGothic"/>
                <a:sym typeface="MS PGothic"/>
              </a:rPr>
              <a:t>Tech side)</a:t>
            </a:r>
            <a:endParaRPr sz="2800" dirty="0">
              <a:solidFill>
                <a:srgbClr val="000000"/>
              </a:solidFill>
              <a:latin typeface="MS PGothic"/>
              <a:ea typeface="MS PGothic"/>
              <a:cs typeface="MS PGothic"/>
              <a:sym typeface="MS PGothic"/>
            </a:endParaRPr>
          </a:p>
        </p:txBody>
      </p:sp>
      <p:sp>
        <p:nvSpPr>
          <p:cNvPr id="29" name="Google Shape;638;p83">
            <a:extLst>
              <a:ext uri="{FF2B5EF4-FFF2-40B4-BE49-F238E27FC236}">
                <a16:creationId xmlns:a16="http://schemas.microsoft.com/office/drawing/2014/main" id="{B2D2FC55-57DC-48C1-B5B9-CA87B54CC7EE}"/>
              </a:ext>
            </a:extLst>
          </p:cNvPr>
          <p:cNvSpPr txBox="1">
            <a:spLocks/>
          </p:cNvSpPr>
          <p:nvPr/>
        </p:nvSpPr>
        <p:spPr>
          <a:xfrm>
            <a:off x="576000" y="1134599"/>
            <a:ext cx="10928100" cy="546821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ja-JP" altLang="en-US" sz="1800" dirty="0">
                <a:latin typeface="MS PGothic"/>
                <a:ea typeface="MS PGothic"/>
              </a:rPr>
              <a:t>スキル評価基準は</a:t>
            </a:r>
            <a:r>
              <a:rPr lang="en-US" altLang="ja-JP" sz="1800" dirty="0"/>
              <a:t>Tech/Non-Tech</a:t>
            </a:r>
            <a:r>
              <a:rPr lang="ja-JP" altLang="en-US" sz="1800" dirty="0">
                <a:latin typeface="MS PGothic"/>
                <a:ea typeface="MS PGothic"/>
              </a:rPr>
              <a:t>ごとに必要とされるコンピテンシーが定義されており、グレードごとにそのレベル感は異なる。</a:t>
            </a:r>
            <a:endParaRPr lang="ja-JP" altLang="en-US" sz="1800" dirty="0">
              <a:latin typeface="MS PGothic"/>
              <a:ea typeface="MS PGothic"/>
              <a:cs typeface="MS PGothic"/>
              <a:sym typeface="MS PGothic"/>
            </a:endParaRPr>
          </a:p>
        </p:txBody>
      </p:sp>
      <p:sp>
        <p:nvSpPr>
          <p:cNvPr id="15" name="Google Shape;538;p76">
            <a:extLst>
              <a:ext uri="{FF2B5EF4-FFF2-40B4-BE49-F238E27FC236}">
                <a16:creationId xmlns:a16="http://schemas.microsoft.com/office/drawing/2014/main" id="{3D289AD1-A593-483D-8CD9-81CDA29A93A9}"/>
              </a:ext>
            </a:extLst>
          </p:cNvPr>
          <p:cNvSpPr txBox="1">
            <a:spLocks noGrp="1"/>
          </p:cNvSpPr>
          <p:nvPr>
            <p:ph type="sldNum" idx="12"/>
          </p:nvPr>
        </p:nvSpPr>
        <p:spPr>
          <a:xfrm>
            <a:off x="11616267" y="6038439"/>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10</a:t>
            </a:fld>
            <a:endParaRPr dirty="0"/>
          </a:p>
        </p:txBody>
      </p:sp>
    </p:spTree>
    <p:extLst>
      <p:ext uri="{BB962C8B-B14F-4D97-AF65-F5344CB8AC3E}">
        <p14:creationId xmlns:p14="http://schemas.microsoft.com/office/powerpoint/2010/main" val="189791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2"/>
          <p:cNvSpPr txBox="1"/>
          <p:nvPr/>
        </p:nvSpPr>
        <p:spPr>
          <a:xfrm>
            <a:off x="2374900" y="139820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altLang="ja-JP" b="1" dirty="0">
                <a:solidFill>
                  <a:schemeClr val="lt1"/>
                </a:solidFill>
                <a:latin typeface="MS PGothic"/>
                <a:ea typeface="MS PGothic"/>
                <a:cs typeface="MS PGothic"/>
                <a:sym typeface="MS PGothic"/>
              </a:rPr>
              <a:t>Senior Manager</a:t>
            </a:r>
            <a:endParaRPr dirty="0">
              <a:latin typeface="MS PGothic"/>
              <a:ea typeface="MS PGothic"/>
              <a:cs typeface="MS PGothic"/>
              <a:sym typeface="MS PGothic"/>
            </a:endParaRPr>
          </a:p>
        </p:txBody>
      </p:sp>
      <p:graphicFrame>
        <p:nvGraphicFramePr>
          <p:cNvPr id="445" name="Google Shape;445;p72"/>
          <p:cNvGraphicFramePr/>
          <p:nvPr>
            <p:extLst>
              <p:ext uri="{D42A27DB-BD31-4B8C-83A1-F6EECF244321}">
                <p14:modId xmlns:p14="http://schemas.microsoft.com/office/powerpoint/2010/main" val="647274709"/>
              </p:ext>
            </p:extLst>
          </p:nvPr>
        </p:nvGraphicFramePr>
        <p:xfrm>
          <a:off x="538966" y="1744288"/>
          <a:ext cx="11557600" cy="4537710"/>
        </p:xfrm>
        <a:graphic>
          <a:graphicData uri="http://schemas.openxmlformats.org/drawingml/2006/table">
            <a:tbl>
              <a:tblPr>
                <a:noFill/>
                <a:tableStyleId>{3EBB8C7F-62F0-42B7-BCC9-38FDB687F34F}</a:tableStyleId>
              </a:tblPr>
              <a:tblGrid>
                <a:gridCol w="382850">
                  <a:extLst>
                    <a:ext uri="{9D8B030D-6E8A-4147-A177-3AD203B41FA5}">
                      <a16:colId xmlns:a16="http://schemas.microsoft.com/office/drawing/2014/main" val="20000"/>
                    </a:ext>
                  </a:extLst>
                </a:gridCol>
                <a:gridCol w="1455200">
                  <a:extLst>
                    <a:ext uri="{9D8B030D-6E8A-4147-A177-3AD203B41FA5}">
                      <a16:colId xmlns:a16="http://schemas.microsoft.com/office/drawing/2014/main" val="20001"/>
                    </a:ext>
                  </a:extLst>
                </a:gridCol>
                <a:gridCol w="1079950">
                  <a:extLst>
                    <a:ext uri="{9D8B030D-6E8A-4147-A177-3AD203B41FA5}">
                      <a16:colId xmlns:a16="http://schemas.microsoft.com/office/drawing/2014/main" val="20002"/>
                    </a:ext>
                  </a:extLst>
                </a:gridCol>
                <a:gridCol w="1079950">
                  <a:extLst>
                    <a:ext uri="{9D8B030D-6E8A-4147-A177-3AD203B41FA5}">
                      <a16:colId xmlns:a16="http://schemas.microsoft.com/office/drawing/2014/main" val="20003"/>
                    </a:ext>
                  </a:extLst>
                </a:gridCol>
                <a:gridCol w="1079950">
                  <a:extLst>
                    <a:ext uri="{9D8B030D-6E8A-4147-A177-3AD203B41FA5}">
                      <a16:colId xmlns:a16="http://schemas.microsoft.com/office/drawing/2014/main" val="20004"/>
                    </a:ext>
                  </a:extLst>
                </a:gridCol>
                <a:gridCol w="1079950">
                  <a:extLst>
                    <a:ext uri="{9D8B030D-6E8A-4147-A177-3AD203B41FA5}">
                      <a16:colId xmlns:a16="http://schemas.microsoft.com/office/drawing/2014/main" val="20005"/>
                    </a:ext>
                  </a:extLst>
                </a:gridCol>
                <a:gridCol w="1079950">
                  <a:extLst>
                    <a:ext uri="{9D8B030D-6E8A-4147-A177-3AD203B41FA5}">
                      <a16:colId xmlns:a16="http://schemas.microsoft.com/office/drawing/2014/main" val="20006"/>
                    </a:ext>
                  </a:extLst>
                </a:gridCol>
                <a:gridCol w="1079950">
                  <a:extLst>
                    <a:ext uri="{9D8B030D-6E8A-4147-A177-3AD203B41FA5}">
                      <a16:colId xmlns:a16="http://schemas.microsoft.com/office/drawing/2014/main" val="20007"/>
                    </a:ext>
                  </a:extLst>
                </a:gridCol>
                <a:gridCol w="1079950">
                  <a:extLst>
                    <a:ext uri="{9D8B030D-6E8A-4147-A177-3AD203B41FA5}">
                      <a16:colId xmlns:a16="http://schemas.microsoft.com/office/drawing/2014/main" val="20008"/>
                    </a:ext>
                  </a:extLst>
                </a:gridCol>
                <a:gridCol w="1079950">
                  <a:extLst>
                    <a:ext uri="{9D8B030D-6E8A-4147-A177-3AD203B41FA5}">
                      <a16:colId xmlns:a16="http://schemas.microsoft.com/office/drawing/2014/main" val="20009"/>
                    </a:ext>
                  </a:extLst>
                </a:gridCol>
                <a:gridCol w="1079950">
                  <a:extLst>
                    <a:ext uri="{9D8B030D-6E8A-4147-A177-3AD203B41FA5}">
                      <a16:colId xmlns:a16="http://schemas.microsoft.com/office/drawing/2014/main" val="20010"/>
                    </a:ext>
                  </a:extLst>
                </a:gridCol>
              </a:tblGrid>
              <a:tr h="180774">
                <a:tc>
                  <a:txBody>
                    <a:bodyPr/>
                    <a:lstStyle/>
                    <a:p>
                      <a:pPr marL="0" marR="0" lvl="0" indent="0" algn="l" rtl="0">
                        <a:lnSpc>
                          <a:spcPct val="90000"/>
                        </a:lnSpc>
                        <a:spcBef>
                          <a:spcPts val="0"/>
                        </a:spcBef>
                        <a:spcAft>
                          <a:spcPts val="0"/>
                        </a:spcAft>
                        <a:buNone/>
                      </a:pPr>
                      <a:endParaRPr sz="800" b="1" i="0" u="none" strike="noStrike" cap="none" dirty="0">
                        <a:solidFill>
                          <a:schemeClr val="dk1"/>
                        </a:solidFill>
                        <a:latin typeface="Arial"/>
                        <a:ea typeface="Arial"/>
                        <a:cs typeface="Arial"/>
                        <a:sym typeface="Arial"/>
                      </a:endParaRPr>
                    </a:p>
                  </a:txBody>
                  <a:tcPr marL="36000" marR="36000" marT="18000" marB="18000" anchor="ctr" anchorCtr="1">
                    <a:lnL w="9525" cap="flat" cmpd="sng">
                      <a:solidFill>
                        <a:schemeClr val="dk1">
                          <a:alpha val="0"/>
                        </a:schemeClr>
                      </a:solidFill>
                      <a:prstDash val="solid"/>
                      <a:round/>
                      <a:headEnd type="none" w="sm" len="sm"/>
                      <a:tailEnd type="none" w="sm" len="sm"/>
                    </a:lnL>
                    <a:lnR w="12700" cap="flat" cmpd="sng">
                      <a:solidFill>
                        <a:schemeClr val="dk1">
                          <a:alpha val="0"/>
                        </a:schemeClr>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FF"/>
                    </a:solidFill>
                  </a:tcPr>
                </a:tc>
                <a:tc>
                  <a:txBody>
                    <a:bodyPr/>
                    <a:lstStyle/>
                    <a:p>
                      <a:pPr marL="0" marR="0" lvl="0" indent="0" algn="l" rtl="0">
                        <a:lnSpc>
                          <a:spcPct val="90000"/>
                        </a:lnSpc>
                        <a:spcBef>
                          <a:spcPts val="0"/>
                        </a:spcBef>
                        <a:spcAft>
                          <a:spcPts val="0"/>
                        </a:spcAft>
                        <a:buNone/>
                      </a:pPr>
                      <a:endParaRPr sz="800" b="1" i="0" u="none" strike="noStrike" cap="none" dirty="0">
                        <a:solidFill>
                          <a:srgbClr val="000000"/>
                        </a:solidFill>
                        <a:latin typeface="Arial"/>
                        <a:ea typeface="Arial"/>
                        <a:cs typeface="Arial"/>
                        <a:sym typeface="Arial"/>
                      </a:endParaRPr>
                    </a:p>
                  </a:txBody>
                  <a:tcPr marL="36000" marR="36000" marT="18000" marB="18000">
                    <a:lnL w="12700" cap="flat" cmpd="sng">
                      <a:solidFill>
                        <a:schemeClr val="dk1">
                          <a:alpha val="0"/>
                        </a:schemeClr>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F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extLst>
                  <a:ext uri="{0D108BD9-81ED-4DB2-BD59-A6C34878D82A}">
                    <a16:rowId xmlns:a16="http://schemas.microsoft.com/office/drawing/2014/main" val="10000"/>
                  </a:ext>
                </a:extLst>
              </a:tr>
              <a:tr h="405844">
                <a:tc rowSpan="4">
                  <a:txBody>
                    <a:bodyPr/>
                    <a:lstStyle/>
                    <a:p>
                      <a:pPr marL="0" marR="0" lvl="0" indent="0" algn="l" rtl="0">
                        <a:lnSpc>
                          <a:spcPct val="90000"/>
                        </a:lnSpc>
                        <a:spcBef>
                          <a:spcPts val="0"/>
                        </a:spcBef>
                        <a:spcAft>
                          <a:spcPts val="0"/>
                        </a:spcAft>
                        <a:buClr>
                          <a:schemeClr val="dk1"/>
                        </a:buClr>
                        <a:buSzPts val="1100"/>
                        <a:buFont typeface="Arial"/>
                        <a:buNone/>
                      </a:pPr>
                      <a:r>
                        <a:rPr lang="ja-JP" altLang="en-US" sz="800" b="1" i="0" u="none" strike="noStrike" cap="none" dirty="0">
                          <a:solidFill>
                            <a:srgbClr val="000000"/>
                          </a:solidFill>
                          <a:effectLst/>
                          <a:latin typeface="Arial"/>
                          <a:ea typeface="Arial"/>
                          <a:cs typeface="Arial"/>
                          <a:sym typeface="Arial"/>
                        </a:rPr>
                        <a:t>専門スキル</a:t>
                      </a:r>
                      <a:endParaRPr sz="800" b="1"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altLang="en-US" sz="800" b="1" i="0" u="none" strike="noStrike" cap="none" dirty="0">
                          <a:solidFill>
                            <a:srgbClr val="000000"/>
                          </a:solidFill>
                          <a:effectLst/>
                          <a:latin typeface="Arial"/>
                          <a:ea typeface="Arial"/>
                          <a:cs typeface="Arial"/>
                          <a:sym typeface="Arial"/>
                        </a:rPr>
                        <a:t>専門的な業務遂行能力</a:t>
                      </a:r>
                      <a:endParaRPr sz="800" b="1"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altLang="en-US" sz="800" dirty="0">
                          <a:latin typeface="MS PGothic"/>
                          <a:ea typeface="MS PGothic"/>
                          <a:cs typeface="MS PGothic"/>
                          <a:sym typeface="MS PGothic"/>
                        </a:rPr>
                        <a:t>専門領域に関して社内外を指導できる高度の専門性を保有し、</a:t>
                      </a:r>
                      <a:r>
                        <a:rPr lang="ja-JP" sz="800" dirty="0">
                          <a:latin typeface="MS PGothic"/>
                          <a:ea typeface="MS PGothic"/>
                          <a:cs typeface="MS PGothic"/>
                          <a:sym typeface="MS PGothic"/>
                        </a:rPr>
                        <a:t>世界</a:t>
                      </a:r>
                      <a:r>
                        <a:rPr lang="ja-JP" altLang="en-US" sz="800" dirty="0">
                          <a:latin typeface="MS PGothic"/>
                          <a:ea typeface="MS PGothic"/>
                          <a:cs typeface="MS PGothic"/>
                          <a:sym typeface="MS PGothic"/>
                        </a:rPr>
                        <a:t>で</a:t>
                      </a:r>
                      <a:r>
                        <a:rPr lang="ja-JP" sz="800" dirty="0">
                          <a:latin typeface="MS PGothic"/>
                          <a:ea typeface="MS PGothic"/>
                          <a:cs typeface="MS PGothic"/>
                          <a:sym typeface="MS PGothic"/>
                        </a:rPr>
                        <a:t>競争</a:t>
                      </a:r>
                      <a:r>
                        <a:rPr lang="ja-JP" altLang="en-US" sz="800" dirty="0">
                          <a:latin typeface="MS PGothic"/>
                          <a:ea typeface="MS PGothic"/>
                          <a:cs typeface="MS PGothic"/>
                          <a:sym typeface="MS PGothic"/>
                        </a:rPr>
                        <a:t>していくための</a:t>
                      </a:r>
                      <a:r>
                        <a:rPr lang="ja-JP" sz="800" dirty="0">
                          <a:latin typeface="MS PGothic"/>
                          <a:ea typeface="MS PGothic"/>
                          <a:cs typeface="MS PGothic"/>
                          <a:sym typeface="MS PGothic"/>
                        </a:rPr>
                        <a:t>課題を設定・実行し、業績に大きく貢献することができる</a:t>
                      </a:r>
                      <a:r>
                        <a:rPr lang="ja-JP" altLang="en-US" sz="800" dirty="0">
                          <a:latin typeface="MS PGothic"/>
                          <a:ea typeface="MS PGothic"/>
                          <a:cs typeface="MS PGothic"/>
                          <a:sym typeface="MS PGothic"/>
                        </a:rPr>
                        <a:t>。</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課題を設定し、各種実行アプローチについてトレードオフ、リスクを体系的に分析し、効果的な計画を立案</a:t>
                      </a:r>
                      <a:r>
                        <a:rPr lang="ja-JP" altLang="en-US" sz="800" dirty="0">
                          <a:latin typeface="MS PGothic"/>
                          <a:ea typeface="MS PGothic"/>
                          <a:cs typeface="MS PGothic"/>
                          <a:sym typeface="MS PGothic"/>
                        </a:rPr>
                        <a:t>できる</a:t>
                      </a:r>
                      <a:r>
                        <a:rPr lang="ja-JP" sz="800" dirty="0">
                          <a:latin typeface="MS PGothic"/>
                          <a:ea typeface="MS PGothic"/>
                          <a:cs typeface="MS PGothic"/>
                          <a:sym typeface="MS PGothic"/>
                        </a:rPr>
                        <a:t>。</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en-US" altLang="ja-JP" sz="800" dirty="0">
                          <a:latin typeface="MS PGothic"/>
                          <a:ea typeface="MS PGothic"/>
                          <a:cs typeface="MS PGothic"/>
                          <a:sym typeface="MS PGothic"/>
                        </a:rPr>
                        <a:t>Senior Manager</a:t>
                      </a:r>
                      <a:r>
                        <a:rPr lang="ja-JP" sz="800" dirty="0">
                          <a:latin typeface="MS PGothic"/>
                          <a:ea typeface="MS PGothic"/>
                          <a:cs typeface="MS PGothic"/>
                          <a:sym typeface="MS PGothic"/>
                        </a:rPr>
                        <a:t>あるいは</a:t>
                      </a:r>
                      <a:r>
                        <a:rPr lang="en-US" altLang="ja-JP" sz="800" dirty="0">
                          <a:latin typeface="MS PGothic"/>
                          <a:ea typeface="MS PGothic"/>
                          <a:cs typeface="MS PGothic"/>
                          <a:sym typeface="MS PGothic"/>
                        </a:rPr>
                        <a:t>Manager</a:t>
                      </a:r>
                      <a:r>
                        <a:rPr lang="ja-JP" altLang="en-US" sz="800" dirty="0">
                          <a:latin typeface="MS PGothic"/>
                          <a:ea typeface="MS PGothic"/>
                          <a:cs typeface="MS PGothic"/>
                          <a:sym typeface="MS PGothic"/>
                        </a:rPr>
                        <a:t>の</a:t>
                      </a:r>
                      <a:r>
                        <a:rPr lang="ja-JP" sz="800" dirty="0">
                          <a:latin typeface="MS PGothic"/>
                          <a:ea typeface="MS PGothic"/>
                          <a:cs typeface="MS PGothic"/>
                          <a:sym typeface="MS PGothic"/>
                        </a:rPr>
                        <a:t>設定した課題に対し、ガイダンスを受けながら</a:t>
                      </a:r>
                      <a:r>
                        <a:rPr lang="ja-JP" altLang="en-US" sz="800" dirty="0">
                          <a:latin typeface="MS PGothic"/>
                          <a:ea typeface="MS PGothic"/>
                          <a:cs typeface="MS PGothic"/>
                          <a:sym typeface="MS PGothic"/>
                        </a:rPr>
                        <a:t>業務</a:t>
                      </a:r>
                      <a:r>
                        <a:rPr lang="ja-JP" sz="800" dirty="0">
                          <a:latin typeface="MS PGothic"/>
                          <a:ea typeface="MS PGothic"/>
                          <a:cs typeface="MS PGothic"/>
                          <a:sym typeface="MS PGothic"/>
                        </a:rPr>
                        <a:t>の一部を実行できる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34248">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altLang="en-US" sz="800" b="1" i="0" u="none" strike="noStrike" cap="none" dirty="0">
                          <a:solidFill>
                            <a:srgbClr val="000000"/>
                          </a:solidFill>
                          <a:effectLst/>
                          <a:latin typeface="Arial"/>
                          <a:ea typeface="Arial"/>
                          <a:cs typeface="Arial"/>
                          <a:sym typeface="Arial"/>
                        </a:rPr>
                        <a:t>当該分野での重要なビジネス・技術・法制度動向の把握</a:t>
                      </a:r>
                      <a:endParaRPr sz="800" b="1"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世界の重要プレーヤーの問題意識・ねらい・</a:t>
                      </a:r>
                      <a:r>
                        <a:rPr lang="ja-JP" altLang="en-US" sz="800" dirty="0">
                          <a:latin typeface="MS PGothic"/>
                          <a:ea typeface="MS PGothic"/>
                          <a:cs typeface="MS PGothic"/>
                          <a:sym typeface="MS PGothic"/>
                        </a:rPr>
                        <a:t>業界</a:t>
                      </a:r>
                      <a:r>
                        <a:rPr lang="ja-JP" sz="800" dirty="0">
                          <a:latin typeface="MS PGothic"/>
                          <a:ea typeface="MS PGothic"/>
                          <a:cs typeface="MS PGothic"/>
                          <a:sym typeface="MS PGothic"/>
                        </a:rPr>
                        <a:t>動向をキーパーソンとのネットワークを通じ、常に把握している。ターゲット市場を大きく変えうる技術動向について、アンテナが高い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自社の事業領域に隣接する領域や、最終顧客の市場における重要な動向にも精通して</a:t>
                      </a:r>
                      <a:r>
                        <a:rPr lang="ja-JP" altLang="en-US" sz="800" dirty="0">
                          <a:latin typeface="MS PGothic"/>
                          <a:ea typeface="MS PGothic"/>
                          <a:cs typeface="MS PGothic"/>
                          <a:sym typeface="MS PGothic"/>
                        </a:rPr>
                        <a:t>いる</a:t>
                      </a:r>
                      <a:r>
                        <a:rPr lang="ja-JP" sz="800" dirty="0">
                          <a:latin typeface="MS PGothic"/>
                          <a:ea typeface="MS PGothic"/>
                          <a:cs typeface="MS PGothic"/>
                          <a:sym typeface="MS PGothic"/>
                        </a:rPr>
                        <a:t>、</a:t>
                      </a:r>
                      <a:r>
                        <a:rPr lang="ja-JP" altLang="en-US" sz="800" dirty="0">
                          <a:latin typeface="MS PGothic"/>
                          <a:ea typeface="MS PGothic"/>
                          <a:cs typeface="MS PGothic"/>
                          <a:sym typeface="MS PGothic"/>
                        </a:rPr>
                        <a:t>また自身の専門分野における最新動向を</a:t>
                      </a:r>
                      <a:r>
                        <a:rPr lang="ja-JP" sz="800" dirty="0">
                          <a:latin typeface="MS PGothic"/>
                          <a:ea typeface="MS PGothic"/>
                          <a:cs typeface="MS PGothic"/>
                          <a:sym typeface="MS PGothic"/>
                        </a:rPr>
                        <a:t>国際的なネットワークを活用して、ある程度以上検証することができる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solidFill>
                            <a:schemeClr val="dk1"/>
                          </a:solidFill>
                          <a:latin typeface="MS PGothic"/>
                          <a:ea typeface="MS PGothic"/>
                          <a:cs typeface="MS PGothic"/>
                          <a:sym typeface="MS PGothic"/>
                        </a:rPr>
                        <a:t>文献ベースで、事業領域で重要な</a:t>
                      </a:r>
                      <a:r>
                        <a:rPr lang="ja-JP" altLang="en-US" sz="800" dirty="0">
                          <a:solidFill>
                            <a:schemeClr val="dk1"/>
                          </a:solidFill>
                          <a:latin typeface="MS PGothic"/>
                          <a:ea typeface="MS PGothic"/>
                          <a:cs typeface="MS PGothic"/>
                          <a:sym typeface="MS PGothic"/>
                        </a:rPr>
                        <a:t>業界</a:t>
                      </a:r>
                      <a:r>
                        <a:rPr lang="ja-JP" sz="800" dirty="0">
                          <a:solidFill>
                            <a:schemeClr val="dk1"/>
                          </a:solidFill>
                          <a:latin typeface="MS PGothic"/>
                          <a:ea typeface="MS PGothic"/>
                          <a:cs typeface="MS PGothic"/>
                          <a:sym typeface="MS PGothic"/>
                        </a:rPr>
                        <a:t>動向に精通しており、個人的なネットワークを通して、動向をある程度検証できる</a:t>
                      </a:r>
                      <a:endParaRPr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434248">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altLang="en-US" sz="800" b="1" i="0" u="none" strike="noStrike" cap="none" dirty="0">
                          <a:solidFill>
                            <a:srgbClr val="000000"/>
                          </a:solidFill>
                          <a:effectLst/>
                          <a:latin typeface="Arial"/>
                          <a:ea typeface="Arial"/>
                          <a:cs typeface="Arial"/>
                          <a:sym typeface="Arial"/>
                        </a:rPr>
                        <a:t>基本原理・要素から応用・使用環境まで、全体像の把握に基づく問題解決能力</a:t>
                      </a:r>
                      <a:endParaRPr sz="800" b="1"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altLang="en-US" sz="800" b="0" i="0" u="none" strike="noStrike" cap="none" dirty="0">
                          <a:solidFill>
                            <a:srgbClr val="000000"/>
                          </a:solidFill>
                          <a:effectLst/>
                          <a:latin typeface="Arial"/>
                          <a:ea typeface="Arial"/>
                          <a:cs typeface="Arial"/>
                          <a:sym typeface="Arial"/>
                        </a:rPr>
                        <a:t>絶えず変化し多様性を増すビジネス環境の中で現状と目標を把握し、その間にあるギャップの中から、随時解決すべき課題を見つけ出し</a:t>
                      </a:r>
                      <a:r>
                        <a:rPr lang="ja-JP" altLang="ja-JP" sz="800" dirty="0">
                          <a:latin typeface="MS PGothic"/>
                          <a:ea typeface="MS PGothic"/>
                          <a:cs typeface="MS PGothic"/>
                          <a:sym typeface="MS PGothic"/>
                        </a:rPr>
                        <a:t>競争優位性を生み出すことができる</a:t>
                      </a:r>
                      <a:endParaRPr lang="en-US" altLang="ja-JP"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altLang="en-US" sz="800" dirty="0">
                          <a:latin typeface="MS PGothic"/>
                          <a:ea typeface="MS PGothic"/>
                          <a:cs typeface="MS PGothic"/>
                          <a:sym typeface="MS PGothic"/>
                        </a:rPr>
                        <a:t>課題の因果関係を理解し、本質を見出した上で、ステークホルダーのインパクトまで考慮した問題解決ができる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altLang="en-US" sz="800" dirty="0">
                          <a:latin typeface="MS PGothic"/>
                          <a:ea typeface="MS PGothic"/>
                          <a:cs typeface="MS PGothic"/>
                          <a:sym typeface="MS PGothic"/>
                        </a:rPr>
                        <a:t>課題に関わる背景を理解し、複雑な事象を整理・構造化できる。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40584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altLang="en-US" sz="800" b="1" i="0" u="none" strike="noStrike" cap="none" dirty="0">
                          <a:solidFill>
                            <a:srgbClr val="000000"/>
                          </a:solidFill>
                          <a:effectLst/>
                          <a:latin typeface="Arial"/>
                          <a:ea typeface="Arial"/>
                          <a:cs typeface="Arial"/>
                          <a:sym typeface="Arial"/>
                        </a:rPr>
                        <a:t>価値ある知財、新しいノウハウ・プロセスの創造能力</a:t>
                      </a:r>
                      <a:endParaRPr sz="800" b="1"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多大なインパクトをおよぼす</a:t>
                      </a:r>
                      <a:r>
                        <a:rPr lang="ja-JP" altLang="en-US" sz="800" dirty="0">
                          <a:latin typeface="MS PGothic"/>
                          <a:ea typeface="MS PGothic"/>
                          <a:cs typeface="MS PGothic"/>
                          <a:sym typeface="MS PGothic"/>
                        </a:rPr>
                        <a:t>ビジネスの創造</a:t>
                      </a:r>
                      <a:r>
                        <a:rPr lang="ja-JP" sz="800" dirty="0">
                          <a:latin typeface="MS PGothic"/>
                          <a:ea typeface="MS PGothic"/>
                          <a:cs typeface="MS PGothic"/>
                          <a:sym typeface="MS PGothic"/>
                        </a:rPr>
                        <a:t>ができる。また競争優位性を確保するための</a:t>
                      </a:r>
                      <a:r>
                        <a:rPr lang="ja-JP" altLang="en-US" sz="800" dirty="0">
                          <a:latin typeface="MS PGothic"/>
                          <a:ea typeface="MS PGothic"/>
                          <a:cs typeface="MS PGothic"/>
                          <a:sym typeface="MS PGothic"/>
                        </a:rPr>
                        <a:t>各専門分野の</a:t>
                      </a:r>
                      <a:r>
                        <a:rPr lang="ja-JP" sz="800" dirty="0">
                          <a:latin typeface="MS PGothic"/>
                          <a:ea typeface="MS PGothic"/>
                          <a:cs typeface="MS PGothic"/>
                          <a:sym typeface="MS PGothic"/>
                        </a:rPr>
                        <a:t>戦略を立案、実行できる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競争優位性の源泉となりうる</a:t>
                      </a:r>
                      <a:r>
                        <a:rPr lang="ja-JP" altLang="en-US" sz="800" dirty="0">
                          <a:latin typeface="MS PGothic"/>
                          <a:ea typeface="MS PGothic"/>
                          <a:cs typeface="MS PGothic"/>
                          <a:sym typeface="MS PGothic"/>
                        </a:rPr>
                        <a:t>ビジネス</a:t>
                      </a:r>
                      <a:r>
                        <a:rPr lang="ja-JP" sz="800" dirty="0">
                          <a:latin typeface="MS PGothic"/>
                          <a:ea typeface="MS PGothic"/>
                          <a:cs typeface="MS PGothic"/>
                          <a:sym typeface="MS PGothic"/>
                        </a:rPr>
                        <a:t>の創造を常に意識しており、インパクトある</a:t>
                      </a:r>
                      <a:r>
                        <a:rPr lang="ja-JP" altLang="en-US" sz="800" dirty="0">
                          <a:latin typeface="MS PGothic"/>
                          <a:ea typeface="MS PGothic"/>
                          <a:cs typeface="MS PGothic"/>
                          <a:sym typeface="MS PGothic"/>
                        </a:rPr>
                        <a:t>提案</a:t>
                      </a:r>
                      <a:r>
                        <a:rPr lang="ja-JP" sz="800" dirty="0">
                          <a:latin typeface="MS PGothic"/>
                          <a:ea typeface="MS PGothic"/>
                          <a:cs typeface="MS PGothic"/>
                          <a:sym typeface="MS PGothic"/>
                        </a:rPr>
                        <a:t>ができる。</a:t>
                      </a:r>
                      <a:r>
                        <a:rPr lang="ja-JP" altLang="en-US" sz="800" dirty="0">
                          <a:latin typeface="MS PGothic"/>
                          <a:ea typeface="MS PGothic"/>
                          <a:cs typeface="MS PGothic"/>
                          <a:sym typeface="MS PGothic"/>
                        </a:rPr>
                        <a:t>専門分野の</a:t>
                      </a:r>
                      <a:r>
                        <a:rPr lang="ja-JP" sz="800" dirty="0">
                          <a:latin typeface="MS PGothic"/>
                          <a:ea typeface="MS PGothic"/>
                          <a:cs typeface="MS PGothic"/>
                          <a:sym typeface="MS PGothic"/>
                        </a:rPr>
                        <a:t>戦略についても十分理解してその立案、実行に貢献できる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altLang="en-US" sz="800" dirty="0">
                          <a:latin typeface="MS PGothic"/>
                          <a:ea typeface="MS PGothic"/>
                          <a:cs typeface="MS PGothic"/>
                          <a:sym typeface="MS PGothic"/>
                        </a:rPr>
                        <a:t>業務</a:t>
                      </a:r>
                      <a:r>
                        <a:rPr lang="ja-JP" sz="800" dirty="0">
                          <a:latin typeface="MS PGothic"/>
                          <a:ea typeface="MS PGothic"/>
                          <a:cs typeface="MS PGothic"/>
                          <a:sym typeface="MS PGothic"/>
                        </a:rPr>
                        <a:t>を遂行する中で、有効になりうる</a:t>
                      </a:r>
                      <a:r>
                        <a:rPr lang="ja-JP" altLang="en-US" sz="800" dirty="0">
                          <a:latin typeface="MS PGothic"/>
                          <a:ea typeface="MS PGothic"/>
                          <a:cs typeface="MS PGothic"/>
                          <a:sym typeface="MS PGothic"/>
                        </a:rPr>
                        <a:t>業務のノウハウやプロセス改善</a:t>
                      </a:r>
                      <a:r>
                        <a:rPr lang="ja-JP" sz="800" dirty="0">
                          <a:latin typeface="MS PGothic"/>
                          <a:ea typeface="MS PGothic"/>
                          <a:cs typeface="MS PGothic"/>
                          <a:sym typeface="MS PGothic"/>
                        </a:rPr>
                        <a:t>を年に数件創造できる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40584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組織リーダーシップ</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プロジェクトリーダーシップ</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複雑・大規模なプロジェクトを遂行できる。これに必要な高いマネージメント能力、決断力、リーダーシップを持つ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altLang="en-US" sz="800" dirty="0">
                          <a:latin typeface="MS PGothic"/>
                          <a:ea typeface="MS PGothic"/>
                          <a:cs typeface="MS PGothic"/>
                          <a:sym typeface="MS PGothic"/>
                        </a:rPr>
                        <a:t>プロジェクト</a:t>
                      </a:r>
                      <a:r>
                        <a:rPr lang="ja-JP" sz="800" dirty="0">
                          <a:latin typeface="MS PGothic"/>
                          <a:ea typeface="MS PGothic"/>
                          <a:cs typeface="MS PGothic"/>
                          <a:sym typeface="MS PGothic"/>
                        </a:rPr>
                        <a:t>の目的、成功の醍醐味、リスク、最悪のシナリオへの対応策をチーム全体と常に共有し、</a:t>
                      </a:r>
                      <a:r>
                        <a:rPr lang="ja-JP" altLang="en-US" sz="800" dirty="0">
                          <a:latin typeface="MS PGothic"/>
                          <a:ea typeface="MS PGothic"/>
                          <a:cs typeface="MS PGothic"/>
                          <a:sym typeface="MS PGothic"/>
                        </a:rPr>
                        <a:t>スケジュール</a:t>
                      </a:r>
                      <a:r>
                        <a:rPr lang="ja-JP" sz="800" dirty="0">
                          <a:latin typeface="MS PGothic"/>
                          <a:ea typeface="MS PGothic"/>
                          <a:cs typeface="MS PGothic"/>
                          <a:sym typeface="MS PGothic"/>
                        </a:rPr>
                        <a:t>を厳守したマネージメントができる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担当領域がプロジェクト全体におよぼす影響を理解し、他部門とのコミュニケーションを取りながら、全体の</a:t>
                      </a:r>
                      <a:r>
                        <a:rPr lang="ja-JP" altLang="en-US" sz="800" dirty="0">
                          <a:latin typeface="MS PGothic"/>
                          <a:ea typeface="MS PGothic"/>
                          <a:cs typeface="MS PGothic"/>
                          <a:sym typeface="MS PGothic"/>
                        </a:rPr>
                        <a:t>作業</a:t>
                      </a:r>
                      <a:r>
                        <a:rPr lang="ja-JP" sz="800" dirty="0">
                          <a:latin typeface="MS PGothic"/>
                          <a:ea typeface="MS PGothic"/>
                          <a:cs typeface="MS PGothic"/>
                          <a:sym typeface="MS PGothic"/>
                        </a:rPr>
                        <a:t>効率を引き上げることができる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5"/>
                  </a:ext>
                </a:extLst>
              </a:tr>
              <a:tr h="296678">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人材確保能力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国際的にトップクラスの人材がどこで何に携わっているか常に把握し、彼らを惹きつけて採用し、最強のチームを結成することができる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納期厳守で</a:t>
                      </a:r>
                      <a:r>
                        <a:rPr lang="ja-JP" altLang="en-US" sz="800" dirty="0">
                          <a:latin typeface="MS PGothic"/>
                          <a:ea typeface="MS PGothic"/>
                          <a:cs typeface="MS PGothic"/>
                          <a:sym typeface="MS PGothic"/>
                        </a:rPr>
                        <a:t>プロジェクト</a:t>
                      </a:r>
                      <a:r>
                        <a:rPr lang="ja-JP" sz="800" dirty="0">
                          <a:latin typeface="MS PGothic"/>
                          <a:ea typeface="MS PGothic"/>
                          <a:cs typeface="MS PGothic"/>
                          <a:sym typeface="MS PGothic"/>
                        </a:rPr>
                        <a:t>を進めるために必要な人材のスキル・人数を見積もり、リクルートすることができる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優秀な</a:t>
                      </a:r>
                      <a:r>
                        <a:rPr lang="ja-JP" altLang="en-US" sz="800" dirty="0">
                          <a:latin typeface="MS PGothic"/>
                          <a:ea typeface="MS PGothic"/>
                          <a:cs typeface="MS PGothic"/>
                          <a:sym typeface="MS PGothic"/>
                        </a:rPr>
                        <a:t>社員</a:t>
                      </a:r>
                      <a:r>
                        <a:rPr lang="ja-JP" sz="800" dirty="0">
                          <a:latin typeface="MS PGothic"/>
                          <a:ea typeface="MS PGothic"/>
                          <a:cs typeface="MS PGothic"/>
                          <a:sym typeface="MS PGothic"/>
                        </a:rPr>
                        <a:t>のリクルートに貢献できる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371738">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人材育成・適切な目標設定・チームビルディング能力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トップクラスの人材に対しても高い目標を設定し、やる気を持たせ、目標に向かって全力投入させることができる。お互いに切磋琢磨し、競争し、120%の成果を生み出すスーパーチームを作りだ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チームメンバーに対し、適切な目標を設定し、やる気を持たせ、大きな成果を上げられるよう、リード･支援することができる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自分のスキルを公平、客観的に把握し、長所を伸ばし、課題改善に取り組むことができる。チームメンバーとして、チームビルディングに大きく貢献できる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40584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外部資源（協力会社、トップクラスの外部人材）の活用能力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外部の協力会社、トップクラスの人材をまとめ、ミッションを共有化して自社の</a:t>
                      </a:r>
                      <a:r>
                        <a:rPr lang="ja-JP" altLang="en-US" sz="800" dirty="0">
                          <a:latin typeface="MS PGothic"/>
                          <a:ea typeface="MS PGothic"/>
                          <a:cs typeface="MS PGothic"/>
                          <a:sym typeface="MS PGothic"/>
                        </a:rPr>
                        <a:t>ビジネス</a:t>
                      </a:r>
                      <a:r>
                        <a:rPr lang="ja-JP" sz="800" dirty="0">
                          <a:latin typeface="MS PGothic"/>
                          <a:ea typeface="MS PGothic"/>
                          <a:cs typeface="MS PGothic"/>
                          <a:sym typeface="MS PGothic"/>
                        </a:rPr>
                        <a:t>開発に駆り立てることができる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専門領域において、外部の優れた協力会社やトップクラスの人材とのネットワークがあり、活用することができる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担当領域において協力会社との協業を円滑に進めることができる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296678">
                <a:tc rowSpan="3">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ベンチャー経営への姿勢</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ベンチャー企業における経営感覚、見極め、判断力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常に経営者と</a:t>
                      </a:r>
                      <a:r>
                        <a:rPr lang="ja-JP" altLang="en-US" sz="800" dirty="0">
                          <a:latin typeface="MS PGothic"/>
                          <a:ea typeface="MS PGothic"/>
                          <a:cs typeface="MS PGothic"/>
                          <a:sym typeface="MS PGothic"/>
                        </a:rPr>
                        <a:t>事業</a:t>
                      </a:r>
                      <a:r>
                        <a:rPr lang="ja-JP" sz="800" dirty="0">
                          <a:latin typeface="MS PGothic"/>
                          <a:ea typeface="MS PGothic"/>
                          <a:cs typeface="MS PGothic"/>
                          <a:sym typeface="MS PGothic"/>
                        </a:rPr>
                        <a:t>責任者の両方の立場から状況を把握し、タイムリーで適切な判断を下せる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会社にとって重要なことは何か、という観点から物事を考える力、判断力、バランス感覚がある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コスト、時間、効率に対する意識が強く、これらを最適化する着眼点が優れている。その点で、常に努力を怠らない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9"/>
                  </a:ext>
                </a:extLst>
              </a:tr>
              <a:tr h="528232">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ベンチャーに必要な積極思考・価値観・企業文化の醸成</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きわめて高い目標をかかげ、あらゆる手段を工夫・創造し、実現する能力をもつ。この姿勢、価値観を社員全員に広め、共有化し、目標に向かって駆り立てるための工夫ができる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どのような困難に直面しても、「こうすればできる」、「人が考えないことを考える」、「競争優位性の向上に繋がることに注力する」　という姿勢が明確で、この姿勢を広める模範であり、ムードメーカーとなっている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高い目標をかかげ、それに向かって死に物狂いでチャレンジする、挑戦的姿勢を持つ。発想が前向き、積極的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0"/>
                  </a:ext>
                </a:extLst>
              </a:tr>
              <a:tr h="371738">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仕事に対するプロ意識、職業倫理</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altLang="en-US" sz="800" dirty="0">
                          <a:latin typeface="MS PGothic"/>
                          <a:ea typeface="MS PGothic"/>
                          <a:cs typeface="MS PGothic"/>
                          <a:sym typeface="MS PGothic"/>
                        </a:rPr>
                        <a:t>徹底したプロ意識と極めて高い職業倫理観で全社員の模範となる。フェアでオープンな姿勢が顕著に見られる。</a:t>
                      </a:r>
                      <a:r>
                        <a:rPr lang="ja-JP" altLang="en-US" sz="800" b="0" i="0" u="none" strike="noStrike" cap="none" dirty="0">
                          <a:solidFill>
                            <a:srgbClr val="000000"/>
                          </a:solidFill>
                          <a:effectLst/>
                          <a:latin typeface="Arial"/>
                          <a:ea typeface="Arial"/>
                          <a:cs typeface="Arial"/>
                          <a:sym typeface="Arial"/>
                        </a:rPr>
                        <a:t>強いストレスが感じるような場面でも、感情をコントロールし、前向きに議論・応対している</a:t>
                      </a:r>
                      <a:endParaRPr lang="ja-JP" altLang="en-US"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徹底したプロ意識と極めて高い職業倫理観で全社員の模範となる。フェアでオープンな姿勢が顕著に見られる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1"/>
                  </a:ext>
                </a:extLst>
              </a:tr>
            </a:tbl>
          </a:graphicData>
        </a:graphic>
      </p:graphicFrame>
      <p:sp>
        <p:nvSpPr>
          <p:cNvPr id="446" name="Google Shape;446;p72"/>
          <p:cNvSpPr txBox="1"/>
          <p:nvPr/>
        </p:nvSpPr>
        <p:spPr>
          <a:xfrm>
            <a:off x="5615516" y="139820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Manager</a:t>
            </a:r>
            <a:endParaRPr dirty="0">
              <a:latin typeface="MS PGothic"/>
              <a:ea typeface="MS PGothic"/>
              <a:cs typeface="MS PGothic"/>
              <a:sym typeface="MS PGothic"/>
            </a:endParaRPr>
          </a:p>
        </p:txBody>
      </p:sp>
      <p:sp>
        <p:nvSpPr>
          <p:cNvPr id="447" name="Google Shape;447;p72"/>
          <p:cNvSpPr txBox="1"/>
          <p:nvPr/>
        </p:nvSpPr>
        <p:spPr>
          <a:xfrm>
            <a:off x="8854016" y="139820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algn="ctr">
              <a:lnSpc>
                <a:spcPct val="95000"/>
              </a:lnSpc>
              <a:buClr>
                <a:schemeClr val="lt1"/>
              </a:buClr>
              <a:buSzPts val="1400"/>
            </a:pPr>
            <a:r>
              <a:rPr lang="en-US" altLang="ja-JP" b="1" dirty="0">
                <a:solidFill>
                  <a:schemeClr val="lt1"/>
                </a:solidFill>
                <a:latin typeface="MS PGothic"/>
                <a:ea typeface="MS PGothic"/>
                <a:cs typeface="MS PGothic"/>
                <a:sym typeface="MS PGothic"/>
              </a:rPr>
              <a:t>Associate</a:t>
            </a:r>
            <a:endParaRPr lang="en-US" altLang="ja-JP" dirty="0">
              <a:latin typeface="MS PGothic"/>
              <a:ea typeface="MS PGothic"/>
              <a:cs typeface="MS PGothic"/>
              <a:sym typeface="MS PGothic"/>
            </a:endParaRPr>
          </a:p>
        </p:txBody>
      </p:sp>
      <p:grpSp>
        <p:nvGrpSpPr>
          <p:cNvPr id="460" name="Google Shape;460;p72"/>
          <p:cNvGrpSpPr/>
          <p:nvPr/>
        </p:nvGrpSpPr>
        <p:grpSpPr>
          <a:xfrm>
            <a:off x="3457566" y="1967371"/>
            <a:ext cx="7558600" cy="4314627"/>
            <a:chOff x="1633" y="657"/>
            <a:chExt cx="3571" cy="2700"/>
          </a:xfrm>
        </p:grpSpPr>
        <p:cxnSp>
          <p:nvCxnSpPr>
            <p:cNvPr id="461" name="Google Shape;461;p72"/>
            <p:cNvCxnSpPr/>
            <p:nvPr/>
          </p:nvCxnSpPr>
          <p:spPr>
            <a:xfrm>
              <a:off x="163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2" name="Google Shape;462;p72"/>
            <p:cNvCxnSpPr/>
            <p:nvPr/>
          </p:nvCxnSpPr>
          <p:spPr>
            <a:xfrm>
              <a:off x="214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3" name="Google Shape;463;p72"/>
            <p:cNvCxnSpPr/>
            <p:nvPr/>
          </p:nvCxnSpPr>
          <p:spPr>
            <a:xfrm>
              <a:off x="316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4" name="Google Shape;464;p72"/>
            <p:cNvCxnSpPr/>
            <p:nvPr/>
          </p:nvCxnSpPr>
          <p:spPr>
            <a:xfrm>
              <a:off x="367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5" name="Google Shape;465;p72"/>
            <p:cNvCxnSpPr/>
            <p:nvPr/>
          </p:nvCxnSpPr>
          <p:spPr>
            <a:xfrm>
              <a:off x="4694"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6" name="Google Shape;466;p72"/>
            <p:cNvCxnSpPr/>
            <p:nvPr/>
          </p:nvCxnSpPr>
          <p:spPr>
            <a:xfrm>
              <a:off x="5204" y="657"/>
              <a:ext cx="0" cy="2700"/>
            </a:xfrm>
            <a:prstGeom prst="straightConnector1">
              <a:avLst/>
            </a:prstGeom>
            <a:noFill/>
            <a:ln w="9525" cap="flat" cmpd="sng">
              <a:solidFill>
                <a:schemeClr val="hlink"/>
              </a:solidFill>
              <a:prstDash val="solid"/>
              <a:miter lim="800000"/>
              <a:headEnd type="none" w="med" len="med"/>
              <a:tailEnd type="none" w="med" len="med"/>
            </a:ln>
          </p:spPr>
        </p:cxnSp>
      </p:grpSp>
      <p:sp>
        <p:nvSpPr>
          <p:cNvPr id="467" name="Google Shape;467;p72"/>
          <p:cNvSpPr txBox="1">
            <a:spLocks noGrp="1"/>
          </p:cNvSpPr>
          <p:nvPr>
            <p:ph type="title"/>
          </p:nvPr>
        </p:nvSpPr>
        <p:spPr>
          <a:xfrm>
            <a:off x="553650" y="576002"/>
            <a:ext cx="10972800" cy="4104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800" dirty="0">
                <a:solidFill>
                  <a:srgbClr val="000000"/>
                </a:solidFill>
                <a:latin typeface="MS PGothic"/>
                <a:ea typeface="MS PGothic"/>
                <a:cs typeface="MS PGothic"/>
                <a:sym typeface="MS PGothic"/>
              </a:rPr>
              <a:t>スキル評価基準</a:t>
            </a:r>
            <a:r>
              <a:rPr lang="en-US" altLang="ja-JP" sz="2800" dirty="0">
                <a:solidFill>
                  <a:srgbClr val="000000"/>
                </a:solidFill>
                <a:latin typeface="MS PGothic"/>
                <a:ea typeface="MS PGothic"/>
                <a:cs typeface="MS PGothic"/>
                <a:sym typeface="MS PGothic"/>
              </a:rPr>
              <a:t> </a:t>
            </a:r>
            <a:r>
              <a:rPr lang="en-US" altLang="ja-JP" sz="2800" dirty="0"/>
              <a:t>(Non-</a:t>
            </a:r>
            <a:r>
              <a:rPr lang="en-US" altLang="ja-JP" sz="2800" dirty="0">
                <a:solidFill>
                  <a:srgbClr val="000000"/>
                </a:solidFill>
                <a:latin typeface="MS PGothic"/>
                <a:ea typeface="MS PGothic"/>
                <a:cs typeface="MS PGothic"/>
                <a:sym typeface="MS PGothic"/>
              </a:rPr>
              <a:t>Tech side)</a:t>
            </a:r>
            <a:endParaRPr sz="2800" dirty="0">
              <a:solidFill>
                <a:srgbClr val="000000"/>
              </a:solidFill>
              <a:latin typeface="MS PGothic"/>
              <a:ea typeface="MS PGothic"/>
              <a:cs typeface="MS PGothic"/>
              <a:sym typeface="MS PGothic"/>
            </a:endParaRPr>
          </a:p>
        </p:txBody>
      </p:sp>
      <p:sp>
        <p:nvSpPr>
          <p:cNvPr id="15" name="Google Shape;538;p76">
            <a:extLst>
              <a:ext uri="{FF2B5EF4-FFF2-40B4-BE49-F238E27FC236}">
                <a16:creationId xmlns:a16="http://schemas.microsoft.com/office/drawing/2014/main" id="{4C081887-A8D4-46D7-874A-2A014ECDD65C}"/>
              </a:ext>
            </a:extLst>
          </p:cNvPr>
          <p:cNvSpPr txBox="1">
            <a:spLocks noGrp="1"/>
          </p:cNvSpPr>
          <p:nvPr>
            <p:ph type="sldNum" idx="12"/>
          </p:nvPr>
        </p:nvSpPr>
        <p:spPr>
          <a:xfrm>
            <a:off x="11616267" y="6275494"/>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11</a:t>
            </a:fld>
            <a:endParaRPr dirty="0"/>
          </a:p>
        </p:txBody>
      </p:sp>
    </p:spTree>
    <p:extLst>
      <p:ext uri="{BB962C8B-B14F-4D97-AF65-F5344CB8AC3E}">
        <p14:creationId xmlns:p14="http://schemas.microsoft.com/office/powerpoint/2010/main" val="413379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DD714D-E8D5-4D72-9C83-09A16E7138D5}"/>
              </a:ext>
            </a:extLst>
          </p:cNvPr>
          <p:cNvSpPr>
            <a:spLocks noGrp="1"/>
          </p:cNvSpPr>
          <p:nvPr>
            <p:ph type="title"/>
          </p:nvPr>
        </p:nvSpPr>
        <p:spPr/>
        <p:txBody>
          <a:bodyPr/>
          <a:lstStyle/>
          <a:p>
            <a:r>
              <a:rPr kumimoji="1" lang="ja-JP" altLang="en-US" sz="2800" dirty="0"/>
              <a:t>スキル評価プロセス</a:t>
            </a:r>
          </a:p>
        </p:txBody>
      </p:sp>
      <p:sp>
        <p:nvSpPr>
          <p:cNvPr id="3" name="タイトル 2">
            <a:extLst>
              <a:ext uri="{FF2B5EF4-FFF2-40B4-BE49-F238E27FC236}">
                <a16:creationId xmlns:a16="http://schemas.microsoft.com/office/drawing/2014/main" id="{49A26268-8670-41E6-B139-2C3FCA03C039}"/>
              </a:ext>
            </a:extLst>
          </p:cNvPr>
          <p:cNvSpPr>
            <a:spLocks noGrp="1"/>
          </p:cNvSpPr>
          <p:nvPr>
            <p:ph type="title" idx="4294967295"/>
          </p:nvPr>
        </p:nvSpPr>
        <p:spPr>
          <a:xfrm>
            <a:off x="576000" y="1134600"/>
            <a:ext cx="10928100" cy="5388120"/>
          </a:xfrm>
        </p:spPr>
        <p:txBody>
          <a:bodyPr/>
          <a:lstStyle/>
          <a:p>
            <a:r>
              <a:rPr kumimoji="1" lang="ja-JP" altLang="en-US" sz="1800" dirty="0">
                <a:latin typeface="+mj-ea"/>
                <a:ea typeface="+mj-ea"/>
              </a:rPr>
              <a:t>全ての上司、部下について以下のプロセスでスキル評価を実施する</a:t>
            </a:r>
            <a:br>
              <a:rPr kumimoji="1" lang="en-US" altLang="ja-JP" sz="1800" dirty="0">
                <a:latin typeface="+mj-ea"/>
                <a:ea typeface="+mj-ea"/>
              </a:rPr>
            </a:br>
            <a:br>
              <a:rPr kumimoji="1" lang="en-US" altLang="ja-JP" sz="1800" dirty="0">
                <a:latin typeface="+mj-ea"/>
                <a:ea typeface="+mj-ea"/>
              </a:rPr>
            </a:br>
            <a:r>
              <a:rPr kumimoji="1" lang="ja-JP" altLang="en-US" sz="1800" dirty="0">
                <a:latin typeface="+mj-ea"/>
                <a:ea typeface="+mj-ea"/>
              </a:rPr>
              <a:t>■期初</a:t>
            </a:r>
            <a:r>
              <a:rPr kumimoji="1" lang="ja-JP" altLang="en-US" sz="1800" dirty="0"/>
              <a:t>：</a:t>
            </a:r>
            <a:r>
              <a:rPr kumimoji="1" lang="ja-JP" altLang="en-US" sz="1800" dirty="0">
                <a:latin typeface="+mj-ea"/>
                <a:ea typeface="+mj-ea"/>
              </a:rPr>
              <a:t>スキル評価の仮判定</a:t>
            </a:r>
            <a:br>
              <a:rPr kumimoji="1" lang="en-US" altLang="ja-JP" sz="1800" dirty="0">
                <a:latin typeface="+mj-ea"/>
                <a:ea typeface="+mj-ea"/>
              </a:rPr>
            </a:br>
            <a:r>
              <a:rPr kumimoji="1" lang="ja-JP" altLang="en-US" sz="1800" dirty="0">
                <a:latin typeface="+mj-ea"/>
                <a:ea typeface="+mj-ea"/>
              </a:rPr>
              <a:t>　</a:t>
            </a:r>
            <a:r>
              <a:rPr kumimoji="1" lang="en-US" altLang="ja-JP" sz="1800" dirty="0">
                <a:latin typeface="+mj-ea"/>
                <a:ea typeface="+mj-ea"/>
              </a:rPr>
              <a:t>1. </a:t>
            </a:r>
            <a:r>
              <a:rPr kumimoji="1" lang="ja-JP" altLang="en-US" sz="1800" dirty="0">
                <a:latin typeface="+mj-ea"/>
                <a:ea typeface="+mj-ea"/>
              </a:rPr>
              <a:t>上司がスキル評価基準を用いて事前に部下の</a:t>
            </a:r>
            <a:r>
              <a:rPr kumimoji="1" lang="ja-JP" altLang="en-US" sz="1800" dirty="0"/>
              <a:t>スキル</a:t>
            </a:r>
            <a:r>
              <a:rPr kumimoji="1" lang="ja-JP" altLang="en-US" sz="1800" dirty="0">
                <a:latin typeface="+mj-ea"/>
                <a:ea typeface="+mj-ea"/>
              </a:rPr>
              <a:t>を判定する</a:t>
            </a:r>
            <a:br>
              <a:rPr kumimoji="1" lang="en-US" altLang="ja-JP" dirty="0">
                <a:latin typeface="+mj-ea"/>
                <a:ea typeface="+mj-ea"/>
              </a:rPr>
            </a:br>
            <a:r>
              <a:rPr kumimoji="1" lang="ja-JP" altLang="en-US" sz="1400" dirty="0">
                <a:latin typeface="+mj-ea"/>
                <a:ea typeface="+mj-ea"/>
              </a:rPr>
              <a:t>　　　　</a:t>
            </a:r>
            <a:r>
              <a:rPr kumimoji="1" lang="ja-JP" altLang="en-US" sz="1400" dirty="0"/>
              <a:t>・その段階の表現通りの水準だと判断すれば「</a:t>
            </a:r>
            <a:r>
              <a:rPr kumimoji="1" lang="en-US" altLang="ja-JP" sz="1400" dirty="0"/>
              <a:t>M</a:t>
            </a:r>
            <a:r>
              <a:rPr kumimoji="1" lang="ja-JP" altLang="en-US" sz="1400" dirty="0"/>
              <a:t>」</a:t>
            </a:r>
            <a:r>
              <a:rPr kumimoji="1" lang="en-US" altLang="ja-JP" sz="1400" dirty="0"/>
              <a:t>*</a:t>
            </a:r>
            <a:br>
              <a:rPr kumimoji="1" lang="en-US" altLang="ja-JP" sz="1400" dirty="0">
                <a:latin typeface="+mj-ea"/>
                <a:ea typeface="+mj-ea"/>
              </a:rPr>
            </a:br>
            <a:r>
              <a:rPr kumimoji="1" lang="ja-JP" altLang="en-US" sz="1400" dirty="0">
                <a:latin typeface="+mj-ea"/>
                <a:ea typeface="+mj-ea"/>
              </a:rPr>
              <a:t>　　　　</a:t>
            </a:r>
            <a:r>
              <a:rPr kumimoji="1" lang="ja-JP" altLang="en-US" sz="1400" dirty="0"/>
              <a:t>・</a:t>
            </a:r>
            <a:r>
              <a:rPr kumimoji="1" lang="ja-JP" altLang="en-US" sz="1400" dirty="0">
                <a:latin typeface="+mj-ea"/>
                <a:ea typeface="+mj-ea"/>
              </a:rPr>
              <a:t>その段階の表現よりも上だが、その左の段階の表現ほどではないと判断すれば「</a:t>
            </a:r>
            <a:r>
              <a:rPr kumimoji="1" lang="en-US" altLang="ja-JP" sz="1400" dirty="0">
                <a:latin typeface="+mj-ea"/>
                <a:ea typeface="+mj-ea"/>
              </a:rPr>
              <a:t>H</a:t>
            </a:r>
            <a:r>
              <a:rPr kumimoji="1" lang="ja-JP" altLang="en-US" sz="1400" dirty="0">
                <a:latin typeface="+mj-ea"/>
                <a:ea typeface="+mj-ea"/>
              </a:rPr>
              <a:t>」</a:t>
            </a:r>
            <a:r>
              <a:rPr kumimoji="1" lang="en-US" altLang="ja-JP" sz="1400" dirty="0">
                <a:latin typeface="+mj-ea"/>
                <a:ea typeface="+mj-ea"/>
              </a:rPr>
              <a:t>*</a:t>
            </a:r>
            <a:br>
              <a:rPr kumimoji="1" lang="en-US" altLang="ja-JP" sz="1400" dirty="0">
                <a:latin typeface="+mj-ea"/>
                <a:ea typeface="+mj-ea"/>
              </a:rPr>
            </a:br>
            <a:r>
              <a:rPr kumimoji="1" lang="ja-JP" altLang="en-US" sz="1400" dirty="0">
                <a:latin typeface="+mj-ea"/>
                <a:ea typeface="+mj-ea"/>
              </a:rPr>
              <a:t>　　　　</a:t>
            </a:r>
            <a:r>
              <a:rPr kumimoji="1" lang="ja-JP" altLang="en-US" sz="1400" dirty="0"/>
              <a:t>・その段階の表現よりも下だが、その左の段階の表現ほどではないと判断すれば「</a:t>
            </a:r>
            <a:r>
              <a:rPr kumimoji="1" lang="en-US" altLang="ja-JP" sz="1400" dirty="0"/>
              <a:t>L</a:t>
            </a:r>
            <a:r>
              <a:rPr kumimoji="1" lang="ja-JP" altLang="en-US" sz="1400" dirty="0"/>
              <a:t>」</a:t>
            </a:r>
            <a:r>
              <a:rPr kumimoji="1" lang="en-US" altLang="ja-JP" sz="1400" dirty="0"/>
              <a:t>*</a:t>
            </a:r>
            <a:br>
              <a:rPr kumimoji="1" lang="en-US" altLang="ja-JP" dirty="0">
                <a:latin typeface="+mj-ea"/>
                <a:ea typeface="+mj-ea"/>
              </a:rPr>
            </a:br>
            <a:r>
              <a:rPr kumimoji="1" lang="ja-JP" altLang="en-US" dirty="0">
                <a:latin typeface="+mj-ea"/>
                <a:ea typeface="+mj-ea"/>
              </a:rPr>
              <a:t>　</a:t>
            </a:r>
            <a:r>
              <a:rPr kumimoji="1" lang="en-US" altLang="ja-JP" sz="1800" dirty="0">
                <a:latin typeface="+mj-ea"/>
                <a:ea typeface="+mj-ea"/>
              </a:rPr>
              <a:t>2. </a:t>
            </a:r>
            <a:r>
              <a:rPr kumimoji="1" lang="ja-JP" altLang="en-US" sz="1800" dirty="0">
                <a:latin typeface="+mj-ea"/>
                <a:ea typeface="+mj-ea"/>
              </a:rPr>
              <a:t>上司は部下との面談を通して、適宜修正をおこない、スキルレベルの合意をする</a:t>
            </a:r>
            <a:br>
              <a:rPr kumimoji="1" lang="en-US" altLang="ja-JP" sz="1800" dirty="0">
                <a:latin typeface="+mj-ea"/>
                <a:ea typeface="+mj-ea"/>
              </a:rPr>
            </a:br>
            <a:r>
              <a:rPr kumimoji="1" lang="ja-JP" altLang="en-US" sz="1800" dirty="0">
                <a:latin typeface="+mj-ea"/>
                <a:ea typeface="+mj-ea"/>
              </a:rPr>
              <a:t>　</a:t>
            </a:r>
            <a:r>
              <a:rPr kumimoji="1" lang="en-US" altLang="ja-JP" sz="1400" dirty="0">
                <a:latin typeface="+mj-ea"/>
                <a:ea typeface="+mj-ea"/>
              </a:rPr>
              <a:t>*</a:t>
            </a:r>
            <a:r>
              <a:rPr kumimoji="1" lang="ja-JP" altLang="en-US" sz="1400" dirty="0">
                <a:latin typeface="+mj-ea"/>
                <a:ea typeface="+mj-ea"/>
              </a:rPr>
              <a:t>次ページ参照</a:t>
            </a:r>
            <a:br>
              <a:rPr kumimoji="1" lang="en-US" altLang="ja-JP" sz="1400" dirty="0">
                <a:latin typeface="+mj-ea"/>
                <a:ea typeface="+mj-ea"/>
              </a:rPr>
            </a:br>
            <a:br>
              <a:rPr kumimoji="1" lang="en-US" altLang="ja-JP" sz="1800" dirty="0">
                <a:latin typeface="+mj-ea"/>
                <a:ea typeface="+mj-ea"/>
              </a:rPr>
            </a:br>
            <a:r>
              <a:rPr kumimoji="1" lang="ja-JP" altLang="en-US" sz="1800" dirty="0">
                <a:latin typeface="+mj-ea"/>
                <a:ea typeface="+mj-ea"/>
              </a:rPr>
              <a:t>■期中</a:t>
            </a:r>
            <a:r>
              <a:rPr kumimoji="1" lang="ja-JP" altLang="en-US" sz="1800" dirty="0"/>
              <a:t>：</a:t>
            </a:r>
            <a:r>
              <a:rPr kumimoji="1" lang="en-US" altLang="ja-JP" sz="1800" dirty="0">
                <a:latin typeface="+mj-ea"/>
                <a:ea typeface="+mj-ea"/>
              </a:rPr>
              <a:t>4</a:t>
            </a:r>
            <a:r>
              <a:rPr kumimoji="1" lang="ja-JP" altLang="en-US" sz="1800" dirty="0">
                <a:latin typeface="+mj-ea"/>
                <a:ea typeface="+mj-ea"/>
              </a:rPr>
              <a:t>半期レビュー</a:t>
            </a:r>
            <a:br>
              <a:rPr kumimoji="1" lang="en-US" altLang="ja-JP" sz="1400" dirty="0">
                <a:latin typeface="+mj-ea"/>
                <a:ea typeface="+mj-ea"/>
              </a:rPr>
            </a:br>
            <a:r>
              <a:rPr lang="ja-JP" altLang="en-US" sz="1800" dirty="0">
                <a:latin typeface="MS PGothic"/>
                <a:ea typeface="MS PGothic"/>
              </a:rPr>
              <a:t>業績評価の四半期レビューと同様に、</a:t>
            </a:r>
            <a:r>
              <a:rPr lang="ja-JP" altLang="en-US" sz="1800" dirty="0">
                <a:solidFill>
                  <a:schemeClr val="tx1"/>
                </a:solidFill>
                <a:latin typeface="MS PGothic"/>
                <a:ea typeface="MS PGothic"/>
              </a:rPr>
              <a:t>スキルの発揮度合いを定期的に確認し、上司が部下のスキルアップをフォローするため、</a:t>
            </a:r>
            <a:r>
              <a:rPr kumimoji="1" lang="en-US" altLang="ja-JP" sz="1800" dirty="0"/>
              <a:t>4</a:t>
            </a:r>
            <a:r>
              <a:rPr kumimoji="1" lang="ja-JP" altLang="en-US" sz="1800" dirty="0"/>
              <a:t>半期</a:t>
            </a:r>
            <a:r>
              <a:rPr lang="ja-JP" altLang="en-US" sz="1800" dirty="0">
                <a:solidFill>
                  <a:schemeClr val="tx1"/>
                </a:solidFill>
                <a:latin typeface="MS PGothic"/>
                <a:ea typeface="MS PGothic"/>
              </a:rPr>
              <a:t>レビューを実施する。</a:t>
            </a:r>
            <a:br>
              <a:rPr lang="en-US" altLang="ja-JP" sz="1800" dirty="0">
                <a:solidFill>
                  <a:schemeClr val="tx1"/>
                </a:solidFill>
                <a:latin typeface="MS PGothic"/>
                <a:ea typeface="MS PGothic"/>
              </a:rPr>
            </a:br>
            <a:br>
              <a:rPr lang="ja-JP" altLang="en-US" sz="1800" dirty="0">
                <a:solidFill>
                  <a:schemeClr val="tx1"/>
                </a:solidFill>
                <a:latin typeface="MS PGothic"/>
                <a:ea typeface="MS PGothic"/>
              </a:rPr>
            </a:br>
            <a:endParaRPr kumimoji="1" lang="ja-JP" altLang="en-US" sz="1800" dirty="0">
              <a:latin typeface="+mj-ea"/>
              <a:ea typeface="+mj-ea"/>
            </a:endParaRPr>
          </a:p>
        </p:txBody>
      </p:sp>
      <p:sp>
        <p:nvSpPr>
          <p:cNvPr id="4" name="スライド番号プレースホルダー 3">
            <a:extLst>
              <a:ext uri="{FF2B5EF4-FFF2-40B4-BE49-F238E27FC236}">
                <a16:creationId xmlns:a16="http://schemas.microsoft.com/office/drawing/2014/main" id="{6D619667-45A8-4D80-AF50-FEB3369A493F}"/>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12</a:t>
            </a:fld>
            <a:endParaRPr lang="ja-JP" altLang="en-US"/>
          </a:p>
        </p:txBody>
      </p:sp>
      <p:graphicFrame>
        <p:nvGraphicFramePr>
          <p:cNvPr id="5" name="表 5">
            <a:extLst>
              <a:ext uri="{FF2B5EF4-FFF2-40B4-BE49-F238E27FC236}">
                <a16:creationId xmlns:a16="http://schemas.microsoft.com/office/drawing/2014/main" id="{04C59692-661F-449A-9492-01A1A362D558}"/>
              </a:ext>
            </a:extLst>
          </p:cNvPr>
          <p:cNvGraphicFramePr>
            <a:graphicFrameLocks noGrp="1"/>
          </p:cNvGraphicFramePr>
          <p:nvPr>
            <p:extLst>
              <p:ext uri="{D42A27DB-BD31-4B8C-83A1-F6EECF244321}">
                <p14:modId xmlns:p14="http://schemas.microsoft.com/office/powerpoint/2010/main" val="3355881055"/>
              </p:ext>
            </p:extLst>
          </p:nvPr>
        </p:nvGraphicFramePr>
        <p:xfrm>
          <a:off x="2766903" y="5449146"/>
          <a:ext cx="5604938" cy="948974"/>
        </p:xfrm>
        <a:graphic>
          <a:graphicData uri="http://schemas.openxmlformats.org/drawingml/2006/table">
            <a:tbl>
              <a:tblPr firstRow="1" bandRow="1">
                <a:tableStyleId>{3EBB8C7F-62F0-42B7-BCC9-38FDB687F34F}</a:tableStyleId>
              </a:tblPr>
              <a:tblGrid>
                <a:gridCol w="2802469">
                  <a:extLst>
                    <a:ext uri="{9D8B030D-6E8A-4147-A177-3AD203B41FA5}">
                      <a16:colId xmlns:a16="http://schemas.microsoft.com/office/drawing/2014/main" val="4164017202"/>
                    </a:ext>
                  </a:extLst>
                </a:gridCol>
                <a:gridCol w="2802469">
                  <a:extLst>
                    <a:ext uri="{9D8B030D-6E8A-4147-A177-3AD203B41FA5}">
                      <a16:colId xmlns:a16="http://schemas.microsoft.com/office/drawing/2014/main" val="3005887778"/>
                    </a:ext>
                  </a:extLst>
                </a:gridCol>
              </a:tblGrid>
              <a:tr h="290806">
                <a:tc>
                  <a:txBody>
                    <a:bodyPr/>
                    <a:lstStyle/>
                    <a:p>
                      <a:pPr algn="ctr"/>
                      <a:r>
                        <a:rPr kumimoji="1" lang="ja-JP" altLang="en-US" dirty="0">
                          <a:solidFill>
                            <a:schemeClr val="bg1"/>
                          </a:solidFill>
                        </a:rPr>
                        <a:t>上司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tc>
                  <a:txBody>
                    <a:bodyPr/>
                    <a:lstStyle/>
                    <a:p>
                      <a:pPr algn="ctr"/>
                      <a:r>
                        <a:rPr kumimoji="1" lang="ja-JP" altLang="en-US" dirty="0">
                          <a:solidFill>
                            <a:schemeClr val="bg1"/>
                          </a:solidFill>
                        </a:rPr>
                        <a:t>部下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extLst>
                  <a:ext uri="{0D108BD9-81ED-4DB2-BD59-A6C34878D82A}">
                    <a16:rowId xmlns:a16="http://schemas.microsoft.com/office/drawing/2014/main" val="1849244285"/>
                  </a:ext>
                </a:extLst>
              </a:tr>
              <a:tr h="290806">
                <a:tc>
                  <a:txBody>
                    <a:bodyPr/>
                    <a:lstStyle/>
                    <a:p>
                      <a:pPr algn="ctr"/>
                      <a:r>
                        <a:rPr kumimoji="1" lang="en-US" altLang="ja-JP" dirty="0"/>
                        <a:t>Group CEO</a:t>
                      </a:r>
                      <a:endParaRPr kumimoji="1" lang="ja-JP" altLang="en-US" dirty="0"/>
                    </a:p>
                  </a:txBody>
                  <a:tcPr anchor="ctr"/>
                </a:tc>
                <a:tc>
                  <a:txBody>
                    <a:bodyPr/>
                    <a:lstStyle/>
                    <a:p>
                      <a:pPr algn="ctr"/>
                      <a:r>
                        <a:rPr kumimoji="1" lang="en-US" altLang="ja-JP" dirty="0" err="1"/>
                        <a:t>CxO</a:t>
                      </a:r>
                      <a:endParaRPr kumimoji="1" lang="ja-JP" altLang="en-US" dirty="0"/>
                    </a:p>
                  </a:txBody>
                  <a:tcPr anchor="ctr"/>
                </a:tc>
                <a:extLst>
                  <a:ext uri="{0D108BD9-81ED-4DB2-BD59-A6C34878D82A}">
                    <a16:rowId xmlns:a16="http://schemas.microsoft.com/office/drawing/2014/main" val="10355333"/>
                  </a:ext>
                </a:extLst>
              </a:tr>
              <a:tr h="339374">
                <a:tc>
                  <a:txBody>
                    <a:bodyPr/>
                    <a:lstStyle/>
                    <a:p>
                      <a:pPr algn="ctr"/>
                      <a:r>
                        <a:rPr kumimoji="1" lang="en-US" altLang="ja-JP" dirty="0" err="1"/>
                        <a:t>CxO</a:t>
                      </a:r>
                      <a:endParaRPr kumimoji="1" lang="ja-JP" altLang="en-US" dirty="0"/>
                    </a:p>
                  </a:txBody>
                  <a:tcPr anchor="ctr"/>
                </a:tc>
                <a:tc>
                  <a:txBody>
                    <a:bodyPr/>
                    <a:lstStyle/>
                    <a:p>
                      <a:pPr algn="ctr"/>
                      <a:r>
                        <a:rPr kumimoji="1" lang="en-US" altLang="ja-JP" dirty="0"/>
                        <a:t>Principal / Senior Manager</a:t>
                      </a:r>
                      <a:r>
                        <a:rPr kumimoji="1" lang="ja-JP" altLang="en-US" dirty="0"/>
                        <a:t>以下</a:t>
                      </a:r>
                    </a:p>
                  </a:txBody>
                  <a:tcPr anchor="ctr"/>
                </a:tc>
                <a:extLst>
                  <a:ext uri="{0D108BD9-81ED-4DB2-BD59-A6C34878D82A}">
                    <a16:rowId xmlns:a16="http://schemas.microsoft.com/office/drawing/2014/main" val="478094909"/>
                  </a:ext>
                </a:extLst>
              </a:tr>
            </a:tbl>
          </a:graphicData>
        </a:graphic>
      </p:graphicFrame>
      <p:sp>
        <p:nvSpPr>
          <p:cNvPr id="6" name="テキスト ボックス 5">
            <a:extLst>
              <a:ext uri="{FF2B5EF4-FFF2-40B4-BE49-F238E27FC236}">
                <a16:creationId xmlns:a16="http://schemas.microsoft.com/office/drawing/2014/main" id="{B9A01464-A27C-4A24-AA9B-42FFCEF1CE10}"/>
              </a:ext>
            </a:extLst>
          </p:cNvPr>
          <p:cNvSpPr txBox="1"/>
          <p:nvPr/>
        </p:nvSpPr>
        <p:spPr>
          <a:xfrm>
            <a:off x="2692400" y="5068513"/>
            <a:ext cx="4676988" cy="307777"/>
          </a:xfrm>
          <a:prstGeom prst="rect">
            <a:avLst/>
          </a:prstGeom>
          <a:noFill/>
        </p:spPr>
        <p:txBody>
          <a:bodyPr wrap="square" rtlCol="0">
            <a:spAutoFit/>
          </a:bodyPr>
          <a:lstStyle/>
          <a:p>
            <a:r>
              <a:rPr kumimoji="1" lang="en-US" altLang="ja-JP" dirty="0"/>
              <a:t>*</a:t>
            </a:r>
            <a:r>
              <a:rPr kumimoji="1" lang="ja-JP" altLang="en-US" dirty="0"/>
              <a:t>上司・部下の対応表</a:t>
            </a:r>
          </a:p>
        </p:txBody>
      </p:sp>
    </p:spTree>
    <p:extLst>
      <p:ext uri="{BB962C8B-B14F-4D97-AF65-F5344CB8AC3E}">
        <p14:creationId xmlns:p14="http://schemas.microsoft.com/office/powerpoint/2010/main" val="1736261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2"/>
          <p:cNvSpPr txBox="1"/>
          <p:nvPr/>
        </p:nvSpPr>
        <p:spPr>
          <a:xfrm>
            <a:off x="2374900" y="139749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Principal</a:t>
            </a:r>
            <a:endParaRPr dirty="0">
              <a:latin typeface="MS PGothic"/>
              <a:ea typeface="MS PGothic"/>
              <a:cs typeface="MS PGothic"/>
              <a:sym typeface="MS PGothic"/>
            </a:endParaRPr>
          </a:p>
        </p:txBody>
      </p:sp>
      <p:graphicFrame>
        <p:nvGraphicFramePr>
          <p:cNvPr id="445" name="Google Shape;445;p72"/>
          <p:cNvGraphicFramePr/>
          <p:nvPr>
            <p:extLst>
              <p:ext uri="{D42A27DB-BD31-4B8C-83A1-F6EECF244321}">
                <p14:modId xmlns:p14="http://schemas.microsoft.com/office/powerpoint/2010/main" val="2738101105"/>
              </p:ext>
            </p:extLst>
          </p:nvPr>
        </p:nvGraphicFramePr>
        <p:xfrm>
          <a:off x="532193" y="1743579"/>
          <a:ext cx="11557600" cy="4541249"/>
        </p:xfrm>
        <a:graphic>
          <a:graphicData uri="http://schemas.openxmlformats.org/drawingml/2006/table">
            <a:tbl>
              <a:tblPr>
                <a:noFill/>
                <a:tableStyleId>{3EBB8C7F-62F0-42B7-BCC9-38FDB687F34F}</a:tableStyleId>
              </a:tblPr>
              <a:tblGrid>
                <a:gridCol w="382850">
                  <a:extLst>
                    <a:ext uri="{9D8B030D-6E8A-4147-A177-3AD203B41FA5}">
                      <a16:colId xmlns:a16="http://schemas.microsoft.com/office/drawing/2014/main" val="20000"/>
                    </a:ext>
                  </a:extLst>
                </a:gridCol>
                <a:gridCol w="1455200">
                  <a:extLst>
                    <a:ext uri="{9D8B030D-6E8A-4147-A177-3AD203B41FA5}">
                      <a16:colId xmlns:a16="http://schemas.microsoft.com/office/drawing/2014/main" val="20001"/>
                    </a:ext>
                  </a:extLst>
                </a:gridCol>
                <a:gridCol w="1079950">
                  <a:extLst>
                    <a:ext uri="{9D8B030D-6E8A-4147-A177-3AD203B41FA5}">
                      <a16:colId xmlns:a16="http://schemas.microsoft.com/office/drawing/2014/main" val="20002"/>
                    </a:ext>
                  </a:extLst>
                </a:gridCol>
                <a:gridCol w="1079950">
                  <a:extLst>
                    <a:ext uri="{9D8B030D-6E8A-4147-A177-3AD203B41FA5}">
                      <a16:colId xmlns:a16="http://schemas.microsoft.com/office/drawing/2014/main" val="20003"/>
                    </a:ext>
                  </a:extLst>
                </a:gridCol>
                <a:gridCol w="1079950">
                  <a:extLst>
                    <a:ext uri="{9D8B030D-6E8A-4147-A177-3AD203B41FA5}">
                      <a16:colId xmlns:a16="http://schemas.microsoft.com/office/drawing/2014/main" val="20004"/>
                    </a:ext>
                  </a:extLst>
                </a:gridCol>
                <a:gridCol w="1079950">
                  <a:extLst>
                    <a:ext uri="{9D8B030D-6E8A-4147-A177-3AD203B41FA5}">
                      <a16:colId xmlns:a16="http://schemas.microsoft.com/office/drawing/2014/main" val="20005"/>
                    </a:ext>
                  </a:extLst>
                </a:gridCol>
                <a:gridCol w="1079950">
                  <a:extLst>
                    <a:ext uri="{9D8B030D-6E8A-4147-A177-3AD203B41FA5}">
                      <a16:colId xmlns:a16="http://schemas.microsoft.com/office/drawing/2014/main" val="20006"/>
                    </a:ext>
                  </a:extLst>
                </a:gridCol>
                <a:gridCol w="1079950">
                  <a:extLst>
                    <a:ext uri="{9D8B030D-6E8A-4147-A177-3AD203B41FA5}">
                      <a16:colId xmlns:a16="http://schemas.microsoft.com/office/drawing/2014/main" val="20007"/>
                    </a:ext>
                  </a:extLst>
                </a:gridCol>
                <a:gridCol w="1079950">
                  <a:extLst>
                    <a:ext uri="{9D8B030D-6E8A-4147-A177-3AD203B41FA5}">
                      <a16:colId xmlns:a16="http://schemas.microsoft.com/office/drawing/2014/main" val="20008"/>
                    </a:ext>
                  </a:extLst>
                </a:gridCol>
                <a:gridCol w="1079950">
                  <a:extLst>
                    <a:ext uri="{9D8B030D-6E8A-4147-A177-3AD203B41FA5}">
                      <a16:colId xmlns:a16="http://schemas.microsoft.com/office/drawing/2014/main" val="20009"/>
                    </a:ext>
                  </a:extLst>
                </a:gridCol>
                <a:gridCol w="1079950">
                  <a:extLst>
                    <a:ext uri="{9D8B030D-6E8A-4147-A177-3AD203B41FA5}">
                      <a16:colId xmlns:a16="http://schemas.microsoft.com/office/drawing/2014/main" val="20010"/>
                    </a:ext>
                  </a:extLst>
                </a:gridCol>
              </a:tblGrid>
              <a:tr h="177725">
                <a:tc>
                  <a:txBody>
                    <a:bodyPr/>
                    <a:lstStyle/>
                    <a:p>
                      <a:pPr marL="0" marR="0" lvl="0" indent="0" algn="l" rtl="0">
                        <a:lnSpc>
                          <a:spcPct val="90000"/>
                        </a:lnSpc>
                        <a:spcBef>
                          <a:spcPts val="0"/>
                        </a:spcBef>
                        <a:spcAft>
                          <a:spcPts val="0"/>
                        </a:spcAft>
                        <a:buNone/>
                      </a:pPr>
                      <a:endParaRPr sz="800" b="1" i="0" u="none" strike="noStrike" cap="none" dirty="0">
                        <a:solidFill>
                          <a:schemeClr val="dk1"/>
                        </a:solidFill>
                        <a:latin typeface="Arial"/>
                        <a:ea typeface="Arial"/>
                        <a:cs typeface="Arial"/>
                        <a:sym typeface="Arial"/>
                      </a:endParaRPr>
                    </a:p>
                  </a:txBody>
                  <a:tcPr marL="36000" marR="36000" marT="18000" marB="18000" anchor="ctr" anchorCtr="1">
                    <a:lnL w="9525" cap="flat" cmpd="sng">
                      <a:solidFill>
                        <a:schemeClr val="dk1">
                          <a:alpha val="0"/>
                        </a:schemeClr>
                      </a:solidFill>
                      <a:prstDash val="solid"/>
                      <a:round/>
                      <a:headEnd type="none" w="sm" len="sm"/>
                      <a:tailEnd type="none" w="sm" len="sm"/>
                    </a:lnL>
                    <a:lnR w="12700" cap="flat" cmpd="sng">
                      <a:solidFill>
                        <a:schemeClr val="dk1">
                          <a:alpha val="0"/>
                        </a:schemeClr>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FF"/>
                    </a:solidFill>
                  </a:tcPr>
                </a:tc>
                <a:tc>
                  <a:txBody>
                    <a:bodyPr/>
                    <a:lstStyle/>
                    <a:p>
                      <a:pPr marL="0" marR="0" lvl="0" indent="0" algn="l" rtl="0">
                        <a:lnSpc>
                          <a:spcPct val="90000"/>
                        </a:lnSpc>
                        <a:spcBef>
                          <a:spcPts val="0"/>
                        </a:spcBef>
                        <a:spcAft>
                          <a:spcPts val="0"/>
                        </a:spcAft>
                        <a:buNone/>
                      </a:pPr>
                      <a:endParaRPr sz="800" b="1" i="0" u="none" strike="noStrike" cap="none">
                        <a:solidFill>
                          <a:srgbClr val="000000"/>
                        </a:solidFill>
                        <a:latin typeface="Arial"/>
                        <a:ea typeface="Arial"/>
                        <a:cs typeface="Arial"/>
                        <a:sym typeface="Arial"/>
                      </a:endParaRPr>
                    </a:p>
                  </a:txBody>
                  <a:tcPr marL="36000" marR="36000" marT="18000" marB="18000">
                    <a:lnL w="12700" cap="flat" cmpd="sng">
                      <a:solidFill>
                        <a:schemeClr val="dk1">
                          <a:alpha val="0"/>
                        </a:scheme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F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i="0" u="none" strike="noStrike" cap="none" dirty="0">
                          <a:solidFill>
                            <a:srgbClr val="FFFFFF"/>
                          </a:solidFill>
                        </a:rPr>
                        <a:t>H</a:t>
                      </a:r>
                      <a:endParaRPr sz="800" b="1" i="0" u="none" strike="noStrike" cap="none" dirty="0">
                        <a:solidFill>
                          <a:srgbClr val="FFFFFF"/>
                        </a:solidFill>
                      </a:endParaRPr>
                    </a:p>
                  </a:txBody>
                  <a:tcPr marL="36000" marR="36000" marT="18000" marB="180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M</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800" b="1" dirty="0">
                          <a:solidFill>
                            <a:srgbClr val="FFFFFF"/>
                          </a:solidFill>
                        </a:rPr>
                        <a:t>L</a:t>
                      </a:r>
                      <a:endParaRPr sz="8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extLst>
                  <a:ext uri="{0D108BD9-81ED-4DB2-BD59-A6C34878D82A}">
                    <a16:rowId xmlns:a16="http://schemas.microsoft.com/office/drawing/2014/main" val="10000"/>
                  </a:ext>
                </a:extLst>
              </a:tr>
              <a:tr h="39668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技術力</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新製品開発力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世界競争力のある技術的課題を設定・実行し、業績に大きく貢献する新製品を開発することができる。また、その価値を顧客に効果的に説得することができる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技術的な課題を設定し、各種実行アプローチについてトレードオフ、リスクを体系的に分析し、効果的な開発計画を立案。かなり自立的に新製品の主要部分を開発できる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プリンシパルあるいはシニアエンジニアの設定した課題に対し、ガイダンスを受けながら新製品開発の一部を実行できる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当該分野での重要な技術開発動向の把握</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世界の重要プレーヤーの問題意識・ねらい・技術開発動向をキーパーソンとのネットワークを通じ、常に把握している。ターゲット市場を大きく変えうる技術動向について、アンテナが高い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自社の事業領域に隣接する領域や、最終顧客の市場における重要な技術動向にも精通しており、国際的なネットワークを活用して、ある程度以上検証することができる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solidFill>
                            <a:schemeClr val="dk1"/>
                          </a:solidFill>
                          <a:latin typeface="MS PGothic"/>
                          <a:ea typeface="MS PGothic"/>
                          <a:cs typeface="MS PGothic"/>
                          <a:sym typeface="MS PGothic"/>
                        </a:rPr>
                        <a:t>文献ベースで、事業領域で重要な技術動向に精通しており、個人的なネットワークを通して、動向をある程度検証できる</a:t>
                      </a:r>
                      <a:endParaRPr>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基本原理・要素から応用・使用環境まで、全体像の把握に基く問題解決能力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技術開発のオプションを基本原理、要素技術までもどって考え、きわめてユニークな着眼点で、製品レベルで圧倒的な競争優位性を生み出すことができる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技術開発のオプションを基本原理、要素技術までもどって考え、最終顧客へのインパクトまで考慮した問題解決ができる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開発課題に関わる基本原理・要素技術と、最終顧客の製品との繋がりを理解している。新しいコンセプトへの理解力が高い</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価値ある知財の創造能力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多大なインパクトをおよぼす画期的な発明ができる。また競争優位性を確保するための知財戦略を立案、実行できる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競争優位性の源泉となりうる知財の創造を常に意識しており、インパクトある発明ができる。知財戦略についても十分理解してその立案、実行に貢献できる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開発を遂行する中で、有効な知財になりうるアイデアを年に数件創造できる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39668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組織リーダーシップ</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プロジェクトリーダーシップ</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複雑・大規模なプロジェクトを遂行できる。これに必要な高いマネージメント能力、決断力、リーダーシップを持つ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開発の目的、成功の醍醐味、開発リスク、最悪のシナリオへの対応策をチーム全体と常に共有し、開発サイクルを厳守したマネージメントができる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担当の開発領域が開発プロジェクト全体におよぼす影響を理解し、他部門とのコミュニケーションを取りながら、全体の開発効率を引き上げることができる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5"/>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人材確保能力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国際的にトップクラスの人材がどこで何に携わっているか常に把握し、彼らを惹きつけて採用し、最強のチームを結成することができる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納期厳守で開発を進めるために必要な人材のスキル・人数を見積もり、リクルートすることができる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優秀な技術者のリクルートに貢献できる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人材育成・適切な目標設定・チームビルディング能力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トップクラスの人材に対しても高い目標を設定し、やる気を持たせ、目標に向かって全力投入させることができる。お互いに切磋琢磨し、競争し、120%の成果を生み出すスーパーチームを作りだ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チームメンバーに対し、適切な目標を設定し、やる気を持たせ、大きな成果を上げられるよう、リード･支援することができる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自分のスキルを公平、客観的に把握し、長所を伸ばし、課題改善に取り組むことができる。チームメンバーとして、チームビルディングに大きく貢献できる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外部資源（協力会社、トップクラスの外部人材）の活用能力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外部の協力会社、トップクラスの人材をまとめ、ミッションを共有化して自社の新製品開発に駆り立てることができる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専門領域において、外部の優れた協力会社やトップクラスの人材とのネットワークがあり、活用することができる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担当開発領域において協力会社との協業を円滑に進めることができる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396684">
                <a:tc rowSpan="3">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ベンチャー経営への姿勢</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ベンチャー企業における経営感覚、見極め、判断力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常に経営者と開発責任者の両方の立場から状況を把握し、タイムリーで適切な判断を下せる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会社にとって重要なことは何か、という観点から物事を考える力、判断力、バランス感覚がある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コスト、時間、効率に対する意識が強く、これらを最適化する着眼点が優れている。その点で、常に努力を怠らない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9"/>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ベンチャーに必要な積極思考・価値観・企業文化の醸成</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きわめて高い目標をかかげ、あらゆる手段を工夫・創造し、実現する能力をもつ。この姿勢、価値観を社員全員に広め、共有化し、目標に向かって駆り立てるための工夫ができる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どのような困難に直面しても、「こうすればできる」、「人が考えないことを考える」、「競争優位性の向上に繋がることに注力する」　という姿勢が明確で、この姿勢を広める模範であり、ムードメーカーとなっている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高い目標をかかげ、それに向かって死に物狂いでチャレンジする、挑戦的姿勢を持つ。発想が前向き、積極的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0"/>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仕事に対するプロ意識、職業倫理</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altLang="en-US" sz="800" dirty="0">
                          <a:latin typeface="MS PGothic"/>
                          <a:ea typeface="MS PGothic"/>
                          <a:cs typeface="MS PGothic"/>
                          <a:sym typeface="MS PGothic"/>
                        </a:rPr>
                        <a:t>徹底したプロ意識と極めて高い職業倫理観で全社員の模範となる。フェアでオープンな姿勢が顕著に見られる。</a:t>
                      </a:r>
                      <a:r>
                        <a:rPr lang="ja-JP" altLang="en-US" sz="800" b="0" i="0" u="none" strike="noStrike" cap="none" dirty="0">
                          <a:solidFill>
                            <a:srgbClr val="000000"/>
                          </a:solidFill>
                          <a:effectLst/>
                          <a:latin typeface="Arial"/>
                          <a:ea typeface="Arial"/>
                          <a:cs typeface="Arial"/>
                          <a:sym typeface="Arial"/>
                        </a:rPr>
                        <a:t>強いストレスが感じるような場面でも、感情をコントロールし、前向きに議論・応対している</a:t>
                      </a:r>
                      <a:endParaRPr lang="ja-JP" altLang="en-US"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徹底したプロ意識と極めて高い職業倫理観で全社員の模範となる。フェアでオープンな姿勢が顕著に見られる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1"/>
                  </a:ext>
                </a:extLst>
              </a:tr>
            </a:tbl>
          </a:graphicData>
        </a:graphic>
      </p:graphicFrame>
      <p:sp>
        <p:nvSpPr>
          <p:cNvPr id="446" name="Google Shape;446;p72"/>
          <p:cNvSpPr txBox="1"/>
          <p:nvPr/>
        </p:nvSpPr>
        <p:spPr>
          <a:xfrm>
            <a:off x="5615516" y="139749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Senior Developer</a:t>
            </a:r>
            <a:endParaRPr dirty="0">
              <a:latin typeface="MS PGothic"/>
              <a:ea typeface="MS PGothic"/>
              <a:cs typeface="MS PGothic"/>
              <a:sym typeface="MS PGothic"/>
            </a:endParaRPr>
          </a:p>
        </p:txBody>
      </p:sp>
      <p:sp>
        <p:nvSpPr>
          <p:cNvPr id="447" name="Google Shape;447;p72"/>
          <p:cNvSpPr txBox="1"/>
          <p:nvPr/>
        </p:nvSpPr>
        <p:spPr>
          <a:xfrm>
            <a:off x="8854016" y="139749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Developer</a:t>
            </a:r>
            <a:endParaRPr dirty="0">
              <a:latin typeface="MS PGothic"/>
              <a:ea typeface="MS PGothic"/>
              <a:cs typeface="MS PGothic"/>
              <a:sym typeface="MS PGothic"/>
            </a:endParaRPr>
          </a:p>
        </p:txBody>
      </p:sp>
      <p:grpSp>
        <p:nvGrpSpPr>
          <p:cNvPr id="460" name="Google Shape;460;p72"/>
          <p:cNvGrpSpPr/>
          <p:nvPr/>
        </p:nvGrpSpPr>
        <p:grpSpPr>
          <a:xfrm>
            <a:off x="3457577" y="1960503"/>
            <a:ext cx="7558600" cy="4314627"/>
            <a:chOff x="1633" y="657"/>
            <a:chExt cx="3571" cy="2700"/>
          </a:xfrm>
        </p:grpSpPr>
        <p:cxnSp>
          <p:nvCxnSpPr>
            <p:cNvPr id="461" name="Google Shape;461;p72"/>
            <p:cNvCxnSpPr/>
            <p:nvPr/>
          </p:nvCxnSpPr>
          <p:spPr>
            <a:xfrm>
              <a:off x="163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2" name="Google Shape;462;p72"/>
            <p:cNvCxnSpPr/>
            <p:nvPr/>
          </p:nvCxnSpPr>
          <p:spPr>
            <a:xfrm>
              <a:off x="214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3" name="Google Shape;463;p72"/>
            <p:cNvCxnSpPr/>
            <p:nvPr/>
          </p:nvCxnSpPr>
          <p:spPr>
            <a:xfrm>
              <a:off x="316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4" name="Google Shape;464;p72"/>
            <p:cNvCxnSpPr/>
            <p:nvPr/>
          </p:nvCxnSpPr>
          <p:spPr>
            <a:xfrm>
              <a:off x="367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5" name="Google Shape;465;p72"/>
            <p:cNvCxnSpPr/>
            <p:nvPr/>
          </p:nvCxnSpPr>
          <p:spPr>
            <a:xfrm>
              <a:off x="4694"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6" name="Google Shape;466;p72"/>
            <p:cNvCxnSpPr/>
            <p:nvPr/>
          </p:nvCxnSpPr>
          <p:spPr>
            <a:xfrm>
              <a:off x="5204" y="657"/>
              <a:ext cx="0" cy="2700"/>
            </a:xfrm>
            <a:prstGeom prst="straightConnector1">
              <a:avLst/>
            </a:prstGeom>
            <a:noFill/>
            <a:ln w="9525" cap="flat" cmpd="sng">
              <a:solidFill>
                <a:schemeClr val="hlink"/>
              </a:solidFill>
              <a:prstDash val="solid"/>
              <a:miter lim="800000"/>
              <a:headEnd type="none" w="med" len="med"/>
              <a:tailEnd type="none" w="med" len="med"/>
            </a:ln>
          </p:spPr>
        </p:cxnSp>
      </p:grpSp>
      <p:sp>
        <p:nvSpPr>
          <p:cNvPr id="467" name="Google Shape;467;p72"/>
          <p:cNvSpPr txBox="1">
            <a:spLocks noGrp="1"/>
          </p:cNvSpPr>
          <p:nvPr>
            <p:ph type="title"/>
          </p:nvPr>
        </p:nvSpPr>
        <p:spPr>
          <a:xfrm>
            <a:off x="553650" y="576002"/>
            <a:ext cx="10972800" cy="4104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650" dirty="0">
                <a:solidFill>
                  <a:srgbClr val="000000"/>
                </a:solidFill>
                <a:latin typeface="MS PGothic"/>
                <a:ea typeface="MS PGothic"/>
                <a:cs typeface="MS PGothic"/>
                <a:sym typeface="MS PGothic"/>
              </a:rPr>
              <a:t>スキル評価基準</a:t>
            </a:r>
            <a:r>
              <a:rPr lang="en-US" altLang="ja-JP" sz="2650" dirty="0">
                <a:solidFill>
                  <a:srgbClr val="000000"/>
                </a:solidFill>
                <a:latin typeface="MS PGothic"/>
                <a:ea typeface="MS PGothic"/>
                <a:cs typeface="MS PGothic"/>
                <a:sym typeface="MS PGothic"/>
              </a:rPr>
              <a:t>(</a:t>
            </a:r>
            <a:r>
              <a:rPr lang="ja-JP" altLang="en-US" sz="2650" dirty="0">
                <a:solidFill>
                  <a:srgbClr val="000000"/>
                </a:solidFill>
                <a:latin typeface="MS PGothic"/>
                <a:ea typeface="MS PGothic"/>
                <a:cs typeface="MS PGothic"/>
                <a:sym typeface="MS PGothic"/>
              </a:rPr>
              <a:t>評価の例</a:t>
            </a:r>
            <a:r>
              <a:rPr lang="en-US" altLang="ja-JP" sz="2650" dirty="0">
                <a:solidFill>
                  <a:srgbClr val="000000"/>
                </a:solidFill>
                <a:latin typeface="MS PGothic"/>
                <a:ea typeface="MS PGothic"/>
                <a:cs typeface="MS PGothic"/>
                <a:sym typeface="MS PGothic"/>
              </a:rPr>
              <a:t>)</a:t>
            </a:r>
            <a:endParaRPr sz="2650" dirty="0">
              <a:solidFill>
                <a:srgbClr val="000000"/>
              </a:solidFill>
              <a:latin typeface="MS PGothic"/>
              <a:ea typeface="MS PGothic"/>
              <a:cs typeface="MS PGothic"/>
              <a:sym typeface="MS PGothic"/>
            </a:endParaRPr>
          </a:p>
        </p:txBody>
      </p:sp>
      <p:sp>
        <p:nvSpPr>
          <p:cNvPr id="469" name="Google Shape;469;p72"/>
          <p:cNvSpPr/>
          <p:nvPr/>
        </p:nvSpPr>
        <p:spPr>
          <a:xfrm>
            <a:off x="4656937" y="1960504"/>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0" name="Google Shape;470;p72"/>
          <p:cNvSpPr/>
          <p:nvPr/>
        </p:nvSpPr>
        <p:spPr>
          <a:xfrm>
            <a:off x="6826487" y="2348617"/>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1" name="Google Shape;471;p72"/>
          <p:cNvSpPr/>
          <p:nvPr/>
        </p:nvSpPr>
        <p:spPr>
          <a:xfrm>
            <a:off x="5746112" y="2689036"/>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2" name="Google Shape;472;p72"/>
          <p:cNvSpPr/>
          <p:nvPr/>
        </p:nvSpPr>
        <p:spPr>
          <a:xfrm>
            <a:off x="6856800" y="3141285"/>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3" name="Google Shape;473;p72"/>
          <p:cNvSpPr/>
          <p:nvPr/>
        </p:nvSpPr>
        <p:spPr>
          <a:xfrm>
            <a:off x="5746112" y="4313692"/>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4" name="Google Shape;474;p72"/>
          <p:cNvSpPr/>
          <p:nvPr/>
        </p:nvSpPr>
        <p:spPr>
          <a:xfrm>
            <a:off x="7928600" y="3527700"/>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5" name="Google Shape;475;p72"/>
          <p:cNvSpPr/>
          <p:nvPr/>
        </p:nvSpPr>
        <p:spPr>
          <a:xfrm>
            <a:off x="6856800" y="3908754"/>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6" name="Google Shape;476;p72"/>
          <p:cNvSpPr/>
          <p:nvPr/>
        </p:nvSpPr>
        <p:spPr>
          <a:xfrm>
            <a:off x="6826487" y="4734580"/>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7" name="Google Shape;477;p72"/>
          <p:cNvSpPr/>
          <p:nvPr/>
        </p:nvSpPr>
        <p:spPr>
          <a:xfrm>
            <a:off x="8996950" y="5104092"/>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8" name="Google Shape;478;p72"/>
          <p:cNvSpPr/>
          <p:nvPr/>
        </p:nvSpPr>
        <p:spPr>
          <a:xfrm>
            <a:off x="6826487" y="5509704"/>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9" name="Google Shape;479;p72"/>
          <p:cNvSpPr/>
          <p:nvPr/>
        </p:nvSpPr>
        <p:spPr>
          <a:xfrm>
            <a:off x="7928600" y="5926892"/>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25" name="Google Shape;538;p76">
            <a:extLst>
              <a:ext uri="{FF2B5EF4-FFF2-40B4-BE49-F238E27FC236}">
                <a16:creationId xmlns:a16="http://schemas.microsoft.com/office/drawing/2014/main" id="{5A63DA0F-347E-4C76-8A32-3E45D552B964}"/>
              </a:ext>
            </a:extLst>
          </p:cNvPr>
          <p:cNvSpPr txBox="1">
            <a:spLocks noGrp="1"/>
          </p:cNvSpPr>
          <p:nvPr>
            <p:ph type="sldNum" idx="12"/>
          </p:nvPr>
        </p:nvSpPr>
        <p:spPr>
          <a:xfrm>
            <a:off x="11616267" y="6282267"/>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sp>
        <p:nvSpPr>
          <p:cNvPr id="536" name="Google Shape;536;p76"/>
          <p:cNvSpPr txBox="1">
            <a:spLocks noGrp="1"/>
          </p:cNvSpPr>
          <p:nvPr>
            <p:ph type="title"/>
          </p:nvPr>
        </p:nvSpPr>
        <p:spPr>
          <a:prstGeom prst="rect">
            <a:avLst/>
          </a:prstGeom>
        </p:spPr>
        <p:txBody>
          <a:bodyPr spcFirstLastPara="1" wrap="square" lIns="0" tIns="0" rIns="0" bIns="0" anchor="t" anchorCtr="0">
            <a:noAutofit/>
          </a:bodyPr>
          <a:lstStyle/>
          <a:p>
            <a:pPr lvl="0"/>
            <a:r>
              <a:rPr lang="ja-JP" altLang="en-US" dirty="0"/>
              <a:t>業績・成長目標合意書</a:t>
            </a:r>
            <a:endParaRPr sz="2800" dirty="0">
              <a:solidFill>
                <a:schemeClr val="tx1"/>
              </a:solidFill>
              <a:latin typeface="MS PGothic"/>
              <a:ea typeface="MS PGothic"/>
              <a:cs typeface="MS PGothic"/>
              <a:sym typeface="MS PGothic"/>
            </a:endParaRPr>
          </a:p>
        </p:txBody>
      </p:sp>
      <p:sp>
        <p:nvSpPr>
          <p:cNvPr id="537" name="Google Shape;537;p76"/>
          <p:cNvSpPr txBox="1">
            <a:spLocks noGrp="1"/>
          </p:cNvSpPr>
          <p:nvPr>
            <p:ph type="title" idx="4294967295"/>
          </p:nvPr>
        </p:nvSpPr>
        <p:spPr>
          <a:xfrm>
            <a:off x="576000" y="1132114"/>
            <a:ext cx="10950450" cy="5322873"/>
          </a:xfrm>
          <a:prstGeom prst="rect">
            <a:avLst/>
          </a:prstGeom>
        </p:spPr>
        <p:txBody>
          <a:bodyPr spcFirstLastPara="1" wrap="square" lIns="0" tIns="0" rIns="0" bIns="0" anchor="t" anchorCtr="0">
            <a:noAutofit/>
          </a:bodyPr>
          <a:lstStyle/>
          <a:p>
            <a:pPr>
              <a:lnSpc>
                <a:spcPct val="115000"/>
              </a:lnSpc>
              <a:buClr>
                <a:schemeClr val="dk2"/>
              </a:buClr>
              <a:buSzPts val="1200"/>
            </a:pPr>
            <a:r>
              <a:rPr lang="ja-JP" altLang="en-US" sz="1800" dirty="0">
                <a:solidFill>
                  <a:schemeClr val="tx1"/>
                </a:solidFill>
              </a:rPr>
              <a:t>業績目標を達成する上で、社員一人ひとりが成長する必要があり、上司は部下との面談を通して定期的に部下の成長を促進する。</a:t>
            </a:r>
            <a:br>
              <a:rPr lang="en-US" altLang="ja-JP" sz="1800" dirty="0">
                <a:solidFill>
                  <a:schemeClr val="tx1"/>
                </a:solidFill>
              </a:rPr>
            </a:br>
            <a:r>
              <a:rPr lang="ja-JP" altLang="en-US" sz="1800" dirty="0">
                <a:solidFill>
                  <a:schemeClr val="tx1"/>
                </a:solidFill>
              </a:rPr>
              <a:t>その際に、社員一人ひとりの成長に焦点を当てた</a:t>
            </a:r>
            <a:r>
              <a:rPr lang="en-US" altLang="ja-JP" sz="1800" dirty="0">
                <a:solidFill>
                  <a:schemeClr val="tx1"/>
                </a:solidFill>
              </a:rPr>
              <a:t>*</a:t>
            </a:r>
            <a:r>
              <a:rPr lang="ja-JP" altLang="en-US" sz="1800" dirty="0">
                <a:solidFill>
                  <a:schemeClr val="tx1"/>
                </a:solidFill>
              </a:rPr>
              <a:t>業績・成長目標合意書を使用する。</a:t>
            </a:r>
            <a:br>
              <a:rPr lang="en-US" altLang="ja-JP" sz="1800" dirty="0">
                <a:solidFill>
                  <a:schemeClr val="tx1"/>
                </a:solidFill>
              </a:rPr>
            </a:br>
            <a:r>
              <a:rPr lang="en-US" altLang="ja-JP" sz="1400" dirty="0">
                <a:solidFill>
                  <a:schemeClr val="tx1"/>
                </a:solidFill>
              </a:rPr>
              <a:t>*</a:t>
            </a:r>
            <a:r>
              <a:rPr lang="ja-JP" altLang="en-US" sz="1400" dirty="0">
                <a:solidFill>
                  <a:schemeClr val="tx1"/>
                </a:solidFill>
              </a:rPr>
              <a:t>次ページ参照</a:t>
            </a:r>
            <a:br>
              <a:rPr lang="en-US" altLang="ja-JP" sz="1800" dirty="0">
                <a:solidFill>
                  <a:schemeClr val="tx1"/>
                </a:solidFill>
                <a:latin typeface="MS PGothic"/>
                <a:ea typeface="MS PGothic"/>
              </a:rPr>
            </a:br>
            <a:br>
              <a:rPr lang="en-US" altLang="ja-JP" sz="1800" dirty="0">
                <a:solidFill>
                  <a:schemeClr val="tx1"/>
                </a:solidFill>
                <a:latin typeface="MS PGothic"/>
                <a:ea typeface="MS PGothic"/>
              </a:rPr>
            </a:br>
            <a:r>
              <a:rPr lang="en-US" altLang="ja-JP" sz="1800" dirty="0">
                <a:latin typeface="MS PGothic"/>
                <a:ea typeface="MS PGothic"/>
              </a:rPr>
              <a:t>【</a:t>
            </a:r>
            <a:r>
              <a:rPr lang="ja-JP" altLang="en-US" sz="1800" dirty="0">
                <a:latin typeface="MS PGothic"/>
                <a:ea typeface="MS PGothic"/>
                <a:cs typeface="MS PGothic"/>
                <a:sym typeface="MS PGothic"/>
              </a:rPr>
              <a:t>プロセス</a:t>
            </a:r>
            <a:r>
              <a:rPr lang="en-US" altLang="ja-JP" sz="1800" dirty="0">
                <a:latin typeface="MS PGothic"/>
                <a:ea typeface="MS PGothic"/>
              </a:rPr>
              <a:t>】</a:t>
            </a:r>
            <a:br>
              <a:rPr lang="en-US" altLang="ja-JP" sz="1800" dirty="0">
                <a:latin typeface="MS PGothic"/>
                <a:ea typeface="MS PGothic"/>
                <a:cs typeface="MS PGothic"/>
                <a:sym typeface="MS PGothic"/>
              </a:rPr>
            </a:br>
            <a:r>
              <a:rPr lang="ja-JP" altLang="en-US" sz="1800" dirty="0">
                <a:latin typeface="MS PGothic"/>
                <a:ea typeface="MS PGothic"/>
                <a:cs typeface="MS PGothic"/>
                <a:sym typeface="MS PGothic"/>
              </a:rPr>
              <a:t>１．上司</a:t>
            </a:r>
            <a:r>
              <a:rPr lang="ja-JP" altLang="en-US" sz="1800" dirty="0">
                <a:latin typeface="MS PGothic"/>
                <a:ea typeface="MS PGothic"/>
              </a:rPr>
              <a:t>が</a:t>
            </a:r>
            <a:r>
              <a:rPr lang="ja-JP" altLang="en-US" sz="1800" dirty="0">
                <a:solidFill>
                  <a:schemeClr val="tx1"/>
                </a:solidFill>
              </a:rPr>
              <a:t>期初に部下全員の</a:t>
            </a:r>
            <a:r>
              <a:rPr lang="ja-JP" altLang="en-US" sz="1800" dirty="0">
                <a:solidFill>
                  <a:schemeClr val="tx1"/>
                </a:solidFill>
                <a:latin typeface="MS PGothic"/>
                <a:ea typeface="MS PGothic"/>
              </a:rPr>
              <a:t>業績・成長目標合意書を作成する</a:t>
            </a:r>
            <a:br>
              <a:rPr lang="en-US" altLang="ja-JP" sz="1800" dirty="0">
                <a:solidFill>
                  <a:schemeClr val="tx1"/>
                </a:solidFill>
                <a:latin typeface="MS PGothic"/>
                <a:ea typeface="MS PGothic"/>
              </a:rPr>
            </a:br>
            <a:br>
              <a:rPr lang="en-US" altLang="ja-JP" sz="1800" dirty="0">
                <a:solidFill>
                  <a:schemeClr val="tx1"/>
                </a:solidFill>
                <a:latin typeface="MS PGothic"/>
                <a:ea typeface="MS PGothic"/>
              </a:rPr>
            </a:br>
            <a:r>
              <a:rPr lang="ja-JP" altLang="en-US" sz="1800" dirty="0">
                <a:solidFill>
                  <a:schemeClr val="tx1"/>
                </a:solidFill>
                <a:latin typeface="MS PGothic"/>
                <a:ea typeface="MS PGothic"/>
              </a:rPr>
              <a:t>２．上司は、業績・成長目標合意書を用いながら部下との面談を実施する</a:t>
            </a:r>
            <a:br>
              <a:rPr lang="en-US" altLang="ja-JP" sz="1800" dirty="0">
                <a:solidFill>
                  <a:schemeClr val="tx1"/>
                </a:solidFill>
                <a:latin typeface="MS PGothic"/>
                <a:ea typeface="MS PGothic"/>
              </a:rPr>
            </a:br>
            <a:br>
              <a:rPr lang="en-US" altLang="ja-JP" sz="1800" dirty="0">
                <a:solidFill>
                  <a:schemeClr val="tx1"/>
                </a:solidFill>
                <a:latin typeface="MS PGothic"/>
                <a:ea typeface="MS PGothic"/>
              </a:rPr>
            </a:br>
            <a:r>
              <a:rPr lang="ja-JP" altLang="en-US" sz="1800" dirty="0">
                <a:solidFill>
                  <a:schemeClr val="tx1"/>
                </a:solidFill>
              </a:rPr>
              <a:t>３．面談を通じて、部下から得たインプットをもとに、業績目標合意書を完成させ、部下と合意する</a:t>
            </a:r>
            <a:br>
              <a:rPr lang="en-US" altLang="ja-JP" sz="1800" dirty="0">
                <a:latin typeface="MS PGothic"/>
                <a:ea typeface="MS PGothic"/>
                <a:cs typeface="MS PGothic"/>
                <a:sym typeface="MS PGothic"/>
              </a:rPr>
            </a:br>
            <a:endParaRPr sz="1800" dirty="0">
              <a:latin typeface="MS PGothic"/>
              <a:ea typeface="MS PGothic"/>
              <a:cs typeface="MS PGothic"/>
              <a:sym typeface="MS PGothic"/>
            </a:endParaRPr>
          </a:p>
        </p:txBody>
      </p:sp>
      <p:sp>
        <p:nvSpPr>
          <p:cNvPr id="538" name="Google Shape;538;p76"/>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14</a:t>
            </a:fld>
            <a:endParaRPr/>
          </a:p>
        </p:txBody>
      </p:sp>
      <p:graphicFrame>
        <p:nvGraphicFramePr>
          <p:cNvPr id="8" name="表 5">
            <a:extLst>
              <a:ext uri="{FF2B5EF4-FFF2-40B4-BE49-F238E27FC236}">
                <a16:creationId xmlns:a16="http://schemas.microsoft.com/office/drawing/2014/main" id="{79A25C7F-C5CB-4063-A4AE-14961328F130}"/>
              </a:ext>
            </a:extLst>
          </p:cNvPr>
          <p:cNvGraphicFramePr>
            <a:graphicFrameLocks noGrp="1"/>
          </p:cNvGraphicFramePr>
          <p:nvPr>
            <p:extLst>
              <p:ext uri="{D42A27DB-BD31-4B8C-83A1-F6EECF244321}">
                <p14:modId xmlns:p14="http://schemas.microsoft.com/office/powerpoint/2010/main" val="2208971607"/>
              </p:ext>
            </p:extLst>
          </p:nvPr>
        </p:nvGraphicFramePr>
        <p:xfrm>
          <a:off x="2766903" y="5239173"/>
          <a:ext cx="5604938" cy="948974"/>
        </p:xfrm>
        <a:graphic>
          <a:graphicData uri="http://schemas.openxmlformats.org/drawingml/2006/table">
            <a:tbl>
              <a:tblPr firstRow="1" bandRow="1">
                <a:tableStyleId>{3EBB8C7F-62F0-42B7-BCC9-38FDB687F34F}</a:tableStyleId>
              </a:tblPr>
              <a:tblGrid>
                <a:gridCol w="2802469">
                  <a:extLst>
                    <a:ext uri="{9D8B030D-6E8A-4147-A177-3AD203B41FA5}">
                      <a16:colId xmlns:a16="http://schemas.microsoft.com/office/drawing/2014/main" val="4164017202"/>
                    </a:ext>
                  </a:extLst>
                </a:gridCol>
                <a:gridCol w="2802469">
                  <a:extLst>
                    <a:ext uri="{9D8B030D-6E8A-4147-A177-3AD203B41FA5}">
                      <a16:colId xmlns:a16="http://schemas.microsoft.com/office/drawing/2014/main" val="3005887778"/>
                    </a:ext>
                  </a:extLst>
                </a:gridCol>
              </a:tblGrid>
              <a:tr h="290806">
                <a:tc>
                  <a:txBody>
                    <a:bodyPr/>
                    <a:lstStyle/>
                    <a:p>
                      <a:pPr algn="ctr"/>
                      <a:r>
                        <a:rPr kumimoji="1" lang="ja-JP" altLang="en-US" dirty="0">
                          <a:solidFill>
                            <a:schemeClr val="bg1"/>
                          </a:solidFill>
                        </a:rPr>
                        <a:t>上司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tc>
                  <a:txBody>
                    <a:bodyPr/>
                    <a:lstStyle/>
                    <a:p>
                      <a:pPr algn="ctr"/>
                      <a:r>
                        <a:rPr kumimoji="1" lang="ja-JP" altLang="en-US" dirty="0">
                          <a:solidFill>
                            <a:schemeClr val="bg1"/>
                          </a:solidFill>
                        </a:rPr>
                        <a:t>部下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extLst>
                  <a:ext uri="{0D108BD9-81ED-4DB2-BD59-A6C34878D82A}">
                    <a16:rowId xmlns:a16="http://schemas.microsoft.com/office/drawing/2014/main" val="1849244285"/>
                  </a:ext>
                </a:extLst>
              </a:tr>
              <a:tr h="290806">
                <a:tc>
                  <a:txBody>
                    <a:bodyPr/>
                    <a:lstStyle/>
                    <a:p>
                      <a:pPr algn="ctr"/>
                      <a:r>
                        <a:rPr kumimoji="1" lang="en-US" altLang="ja-JP" dirty="0"/>
                        <a:t>Group CEO</a:t>
                      </a:r>
                      <a:endParaRPr kumimoji="1" lang="ja-JP" altLang="en-US" dirty="0"/>
                    </a:p>
                  </a:txBody>
                  <a:tcPr anchor="ctr"/>
                </a:tc>
                <a:tc>
                  <a:txBody>
                    <a:bodyPr/>
                    <a:lstStyle/>
                    <a:p>
                      <a:pPr algn="ctr"/>
                      <a:r>
                        <a:rPr kumimoji="1" lang="en-US" altLang="ja-JP" dirty="0" err="1"/>
                        <a:t>CxO</a:t>
                      </a:r>
                      <a:endParaRPr kumimoji="1" lang="ja-JP" altLang="en-US" dirty="0"/>
                    </a:p>
                  </a:txBody>
                  <a:tcPr anchor="ctr"/>
                </a:tc>
                <a:extLst>
                  <a:ext uri="{0D108BD9-81ED-4DB2-BD59-A6C34878D82A}">
                    <a16:rowId xmlns:a16="http://schemas.microsoft.com/office/drawing/2014/main" val="10355333"/>
                  </a:ext>
                </a:extLst>
              </a:tr>
              <a:tr h="339374">
                <a:tc>
                  <a:txBody>
                    <a:bodyPr/>
                    <a:lstStyle/>
                    <a:p>
                      <a:pPr algn="ctr"/>
                      <a:r>
                        <a:rPr kumimoji="1" lang="en-US" altLang="ja-JP" dirty="0" err="1"/>
                        <a:t>CxO</a:t>
                      </a:r>
                      <a:endParaRPr kumimoji="1" lang="ja-JP" altLang="en-US" dirty="0"/>
                    </a:p>
                  </a:txBody>
                  <a:tcPr anchor="ctr"/>
                </a:tc>
                <a:tc>
                  <a:txBody>
                    <a:bodyPr/>
                    <a:lstStyle/>
                    <a:p>
                      <a:pPr algn="ctr"/>
                      <a:r>
                        <a:rPr kumimoji="1" lang="en-US" altLang="ja-JP" dirty="0"/>
                        <a:t>Principal / Senior Manager</a:t>
                      </a:r>
                      <a:r>
                        <a:rPr kumimoji="1" lang="ja-JP" altLang="en-US" dirty="0"/>
                        <a:t>以下</a:t>
                      </a:r>
                    </a:p>
                  </a:txBody>
                  <a:tcPr anchor="ctr"/>
                </a:tc>
                <a:extLst>
                  <a:ext uri="{0D108BD9-81ED-4DB2-BD59-A6C34878D82A}">
                    <a16:rowId xmlns:a16="http://schemas.microsoft.com/office/drawing/2014/main" val="478094909"/>
                  </a:ext>
                </a:extLst>
              </a:tr>
            </a:tbl>
          </a:graphicData>
        </a:graphic>
      </p:graphicFrame>
      <p:sp>
        <p:nvSpPr>
          <p:cNvPr id="9" name="テキスト ボックス 8">
            <a:extLst>
              <a:ext uri="{FF2B5EF4-FFF2-40B4-BE49-F238E27FC236}">
                <a16:creationId xmlns:a16="http://schemas.microsoft.com/office/drawing/2014/main" id="{B07F3840-8CFC-473E-93FE-92F2FF263066}"/>
              </a:ext>
            </a:extLst>
          </p:cNvPr>
          <p:cNvSpPr txBox="1"/>
          <p:nvPr/>
        </p:nvSpPr>
        <p:spPr>
          <a:xfrm>
            <a:off x="2692400" y="4858540"/>
            <a:ext cx="4676988" cy="307777"/>
          </a:xfrm>
          <a:prstGeom prst="rect">
            <a:avLst/>
          </a:prstGeom>
          <a:noFill/>
        </p:spPr>
        <p:txBody>
          <a:bodyPr wrap="square" rtlCol="0">
            <a:spAutoFit/>
          </a:bodyPr>
          <a:lstStyle/>
          <a:p>
            <a:r>
              <a:rPr kumimoji="1" lang="en-US" altLang="ja-JP" dirty="0"/>
              <a:t>*</a:t>
            </a:r>
            <a:r>
              <a:rPr kumimoji="1" lang="ja-JP" altLang="en-US" dirty="0"/>
              <a:t>上司・部下の対応表</a:t>
            </a:r>
          </a:p>
        </p:txBody>
      </p:sp>
    </p:spTree>
    <p:extLst>
      <p:ext uri="{BB962C8B-B14F-4D97-AF65-F5344CB8AC3E}">
        <p14:creationId xmlns:p14="http://schemas.microsoft.com/office/powerpoint/2010/main" val="174222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70"/>
          <p:cNvSpPr txBox="1"/>
          <p:nvPr/>
        </p:nvSpPr>
        <p:spPr>
          <a:xfrm>
            <a:off x="361949" y="215788"/>
            <a:ext cx="3500120" cy="333300"/>
          </a:xfrm>
          <a:prstGeom prst="rect">
            <a:avLst/>
          </a:prstGeom>
          <a:noFill/>
          <a:ln>
            <a:noFill/>
          </a:ln>
        </p:spPr>
        <p:txBody>
          <a:bodyPr spcFirstLastPara="1" wrap="square" lIns="0" tIns="0" rIns="0" bIns="0" anchor="t" anchorCtr="1">
            <a:noAutofit/>
          </a:bodyPr>
          <a:lstStyle/>
          <a:p>
            <a:pPr marL="0" marR="0" lvl="0" indent="0" algn="ctr" rtl="0">
              <a:lnSpc>
                <a:spcPct val="85000"/>
              </a:lnSpc>
              <a:spcBef>
                <a:spcPts val="0"/>
              </a:spcBef>
              <a:spcAft>
                <a:spcPts val="0"/>
              </a:spcAft>
              <a:buClr>
                <a:srgbClr val="4A0078"/>
              </a:buClr>
              <a:buSzPts val="2000"/>
              <a:buFont typeface="Arial"/>
              <a:buNone/>
            </a:pPr>
            <a:endParaRPr sz="2650" dirty="0">
              <a:latin typeface="MS PGothic"/>
              <a:ea typeface="MS PGothic"/>
              <a:cs typeface="MS PGothic"/>
              <a:sym typeface="MS PGothic"/>
            </a:endParaRPr>
          </a:p>
        </p:txBody>
      </p:sp>
      <p:sp>
        <p:nvSpPr>
          <p:cNvPr id="410" name="Google Shape;410;p70"/>
          <p:cNvSpPr txBox="1"/>
          <p:nvPr/>
        </p:nvSpPr>
        <p:spPr>
          <a:xfrm>
            <a:off x="6292426" y="4090882"/>
            <a:ext cx="5566133" cy="333300"/>
          </a:xfrm>
          <a:prstGeom prst="rect">
            <a:avLst/>
          </a:prstGeom>
          <a:solidFill>
            <a:srgbClr val="193E4A"/>
          </a:solidFill>
          <a:ln>
            <a:noFill/>
          </a:ln>
          <a:effectLst>
            <a:outerShdw blurRad="63500" dist="35921" dir="2700000">
              <a:schemeClr val="accent2"/>
            </a:outerShdw>
          </a:effectLst>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ja-JP" sz="1400" b="1" i="0" u="none" strike="noStrike" cap="none">
                <a:solidFill>
                  <a:schemeClr val="lt1"/>
                </a:solidFill>
                <a:latin typeface="MS PGothic"/>
                <a:ea typeface="MS PGothic"/>
                <a:cs typeface="MS PGothic"/>
                <a:sym typeface="MS PGothic"/>
              </a:rPr>
              <a:t>成長課題に対してどう取り組むか？</a:t>
            </a:r>
            <a:endParaRPr>
              <a:latin typeface="MS PGothic"/>
              <a:ea typeface="MS PGothic"/>
              <a:cs typeface="MS PGothic"/>
              <a:sym typeface="MS PGothic"/>
            </a:endParaRPr>
          </a:p>
        </p:txBody>
      </p:sp>
      <p:sp>
        <p:nvSpPr>
          <p:cNvPr id="411" name="Google Shape;411;p70"/>
          <p:cNvSpPr txBox="1"/>
          <p:nvPr/>
        </p:nvSpPr>
        <p:spPr>
          <a:xfrm>
            <a:off x="361949" y="1137704"/>
            <a:ext cx="5537625" cy="333300"/>
          </a:xfrm>
          <a:prstGeom prst="rect">
            <a:avLst/>
          </a:prstGeom>
          <a:solidFill>
            <a:srgbClr val="193E4A"/>
          </a:solidFill>
          <a:ln>
            <a:noFill/>
          </a:ln>
          <a:effectLst>
            <a:outerShdw blurRad="63500" dist="35921" dir="2700000">
              <a:schemeClr val="accent2"/>
            </a:outerShdw>
          </a:effectLst>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ja-JP" sz="1400" b="1" i="0" u="none" strike="noStrike" cap="none" dirty="0">
                <a:solidFill>
                  <a:schemeClr val="lt1"/>
                </a:solidFill>
                <a:latin typeface="MS PGothic"/>
                <a:ea typeface="MS PGothic"/>
                <a:cs typeface="MS PGothic"/>
                <a:sym typeface="MS PGothic"/>
              </a:rPr>
              <a:t>長所（具体的に）</a:t>
            </a:r>
            <a:endParaRPr dirty="0">
              <a:latin typeface="MS PGothic"/>
              <a:ea typeface="MS PGothic"/>
              <a:cs typeface="MS PGothic"/>
              <a:sym typeface="MS PGothic"/>
            </a:endParaRPr>
          </a:p>
        </p:txBody>
      </p:sp>
      <p:sp>
        <p:nvSpPr>
          <p:cNvPr id="412" name="Google Shape;412;p70"/>
          <p:cNvSpPr txBox="1"/>
          <p:nvPr/>
        </p:nvSpPr>
        <p:spPr>
          <a:xfrm>
            <a:off x="9374293" y="223080"/>
            <a:ext cx="2455757" cy="7155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100" i="0" u="none" strike="noStrike" cap="none" dirty="0">
                <a:solidFill>
                  <a:schemeClr val="dk1"/>
                </a:solidFill>
                <a:latin typeface="MS PGothic"/>
                <a:ea typeface="MS PGothic"/>
                <a:cs typeface="MS PGothic"/>
                <a:sym typeface="MS PGothic"/>
              </a:rPr>
              <a:t>　　　　　　　　年　月　日</a:t>
            </a:r>
            <a:endParaRPr sz="1200" dirty="0">
              <a:latin typeface="MS PGothic"/>
              <a:ea typeface="MS PGothic"/>
              <a:cs typeface="MS PGothic"/>
              <a:sym typeface="MS PGothic"/>
            </a:endParaRPr>
          </a:p>
          <a:p>
            <a:pPr marL="0" marR="0" lvl="0" indent="0" algn="l" rtl="0">
              <a:lnSpc>
                <a:spcPct val="100000"/>
              </a:lnSpc>
              <a:spcBef>
                <a:spcPts val="0"/>
              </a:spcBef>
              <a:spcAft>
                <a:spcPts val="0"/>
              </a:spcAft>
              <a:buClr>
                <a:schemeClr val="dk1"/>
              </a:buClr>
              <a:buSzPts val="1200"/>
              <a:buFont typeface="Arial"/>
              <a:buNone/>
            </a:pPr>
            <a:r>
              <a:rPr lang="ja-JP" sz="1100" i="0" u="none" strike="noStrike" cap="none" dirty="0">
                <a:solidFill>
                  <a:schemeClr val="dk1"/>
                </a:solidFill>
                <a:latin typeface="MS PGothic"/>
                <a:ea typeface="MS PGothic"/>
                <a:cs typeface="MS PGothic"/>
                <a:sym typeface="MS PGothic"/>
              </a:rPr>
              <a:t>本人：</a:t>
            </a:r>
            <a:endParaRPr sz="1200" dirty="0">
              <a:latin typeface="MS PGothic"/>
              <a:ea typeface="MS PGothic"/>
              <a:cs typeface="MS PGothic"/>
              <a:sym typeface="MS PGothic"/>
            </a:endParaRPr>
          </a:p>
          <a:p>
            <a:pPr marL="0" marR="0" lvl="0" indent="0" algn="l" rtl="0">
              <a:lnSpc>
                <a:spcPct val="100000"/>
              </a:lnSpc>
              <a:spcBef>
                <a:spcPts val="0"/>
              </a:spcBef>
              <a:spcAft>
                <a:spcPts val="0"/>
              </a:spcAft>
              <a:buClr>
                <a:schemeClr val="dk1"/>
              </a:buClr>
              <a:buSzPts val="1200"/>
              <a:buFont typeface="Arial"/>
              <a:buNone/>
            </a:pPr>
            <a:r>
              <a:rPr lang="ja-JP" sz="1100" i="0" u="none" strike="noStrike" cap="none" dirty="0">
                <a:solidFill>
                  <a:schemeClr val="dk1"/>
                </a:solidFill>
                <a:latin typeface="MS PGothic"/>
                <a:ea typeface="MS PGothic"/>
                <a:cs typeface="MS PGothic"/>
                <a:sym typeface="MS PGothic"/>
              </a:rPr>
              <a:t>DL：</a:t>
            </a:r>
            <a:endParaRPr sz="1200" dirty="0">
              <a:latin typeface="MS PGothic"/>
              <a:ea typeface="MS PGothic"/>
              <a:cs typeface="MS PGothic"/>
              <a:sym typeface="MS PGothic"/>
            </a:endParaRPr>
          </a:p>
          <a:p>
            <a:pPr marL="0" marR="0" lvl="0" indent="0" algn="l" rtl="0">
              <a:lnSpc>
                <a:spcPct val="100000"/>
              </a:lnSpc>
              <a:spcBef>
                <a:spcPts val="0"/>
              </a:spcBef>
              <a:spcAft>
                <a:spcPts val="0"/>
              </a:spcAft>
              <a:buClr>
                <a:schemeClr val="dk1"/>
              </a:buClr>
              <a:buSzPts val="1200"/>
              <a:buFont typeface="Arial"/>
              <a:buNone/>
            </a:pPr>
            <a:r>
              <a:rPr lang="ja-JP" sz="1100" i="0" u="none" strike="noStrike" cap="none" dirty="0">
                <a:solidFill>
                  <a:schemeClr val="dk1"/>
                </a:solidFill>
                <a:latin typeface="MS PGothic"/>
                <a:ea typeface="MS PGothic"/>
                <a:cs typeface="MS PGothic"/>
                <a:sym typeface="MS PGothic"/>
              </a:rPr>
              <a:t>上司：</a:t>
            </a:r>
            <a:endParaRPr sz="1200" dirty="0">
              <a:latin typeface="MS PGothic"/>
              <a:ea typeface="MS PGothic"/>
              <a:cs typeface="MS PGothic"/>
              <a:sym typeface="MS PGothic"/>
            </a:endParaRPr>
          </a:p>
        </p:txBody>
      </p:sp>
      <p:sp>
        <p:nvSpPr>
          <p:cNvPr id="413" name="Google Shape;413;p70"/>
          <p:cNvSpPr txBox="1"/>
          <p:nvPr/>
        </p:nvSpPr>
        <p:spPr>
          <a:xfrm>
            <a:off x="361949" y="1569504"/>
            <a:ext cx="4870533" cy="179400"/>
          </a:xfrm>
          <a:prstGeom prst="rect">
            <a:avLst/>
          </a:prstGeom>
          <a:noFill/>
          <a:ln>
            <a:noFill/>
          </a:ln>
        </p:spPr>
        <p:txBody>
          <a:bodyPr spcFirstLastPara="1" wrap="square" lIns="0" tIns="0" rIns="0" bIns="0" anchor="t" anchorCtr="0">
            <a:noAutofit/>
          </a:bodyPr>
          <a:lstStyle/>
          <a:p>
            <a:pPr marL="188912" marR="0" lvl="1" indent="-187325" algn="l" rtl="0">
              <a:lnSpc>
                <a:spcPct val="100000"/>
              </a:lnSpc>
              <a:spcBef>
                <a:spcPts val="0"/>
              </a:spcBef>
              <a:spcAft>
                <a:spcPts val="0"/>
              </a:spcAft>
              <a:buClr>
                <a:srgbClr val="46008C"/>
              </a:buClr>
              <a:buSzPts val="1330"/>
              <a:buFont typeface="MS PGothic"/>
              <a:buChar char="●"/>
            </a:pPr>
            <a:r>
              <a:rPr lang="ja-JP" sz="1400" i="0" u="none" strike="noStrike" cap="none">
                <a:solidFill>
                  <a:srgbClr val="000000"/>
                </a:solidFill>
                <a:latin typeface="MS PGothic"/>
                <a:ea typeface="MS PGothic"/>
                <a:cs typeface="MS PGothic"/>
                <a:sym typeface="MS PGothic"/>
              </a:rPr>
              <a:t>　　　</a:t>
            </a:r>
            <a:endParaRPr>
              <a:latin typeface="MS PGothic"/>
              <a:ea typeface="MS PGothic"/>
              <a:cs typeface="MS PGothic"/>
              <a:sym typeface="MS PGothic"/>
            </a:endParaRPr>
          </a:p>
        </p:txBody>
      </p:sp>
      <p:sp>
        <p:nvSpPr>
          <p:cNvPr id="414" name="Google Shape;414;p70"/>
          <p:cNvSpPr txBox="1"/>
          <p:nvPr/>
        </p:nvSpPr>
        <p:spPr>
          <a:xfrm>
            <a:off x="6292375" y="4617504"/>
            <a:ext cx="5815107" cy="1487400"/>
          </a:xfrm>
          <a:prstGeom prst="rect">
            <a:avLst/>
          </a:prstGeom>
          <a:noFill/>
          <a:ln>
            <a:noFill/>
          </a:ln>
        </p:spPr>
        <p:txBody>
          <a:bodyPr spcFirstLastPara="1" wrap="square" lIns="0" tIns="0" rIns="0" bIns="0" anchor="t" anchorCtr="0">
            <a:noAutofit/>
          </a:bodyPr>
          <a:lstStyle/>
          <a:p>
            <a:pPr marL="188912" marR="0" lvl="1" indent="-187325" algn="l" rtl="0">
              <a:lnSpc>
                <a:spcPct val="100000"/>
              </a:lnSpc>
              <a:spcBef>
                <a:spcPts val="0"/>
              </a:spcBef>
              <a:spcAft>
                <a:spcPts val="0"/>
              </a:spcAft>
              <a:buClr>
                <a:srgbClr val="46008C"/>
              </a:buClr>
              <a:buSzPts val="1330"/>
              <a:buFont typeface="MS PGothic"/>
              <a:buChar char="●"/>
            </a:pPr>
            <a:r>
              <a:rPr lang="ja-JP" sz="1400" i="0" u="none" strike="noStrike" cap="none" dirty="0">
                <a:solidFill>
                  <a:srgbClr val="000000"/>
                </a:solidFill>
                <a:latin typeface="MS PGothic"/>
                <a:ea typeface="MS PGothic"/>
                <a:cs typeface="MS PGothic"/>
                <a:sym typeface="MS PGothic"/>
              </a:rPr>
              <a:t>本人の取り組みは？</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66675" algn="l" rtl="0">
              <a:lnSpc>
                <a:spcPct val="100000"/>
              </a:lnSpc>
              <a:spcBef>
                <a:spcPts val="300"/>
              </a:spcBef>
              <a:spcAft>
                <a:spcPts val="0"/>
              </a:spcAft>
              <a:buClr>
                <a:srgbClr val="46008C"/>
              </a:buClr>
              <a:buSzPts val="1400"/>
              <a:buFont typeface="Arial"/>
              <a:buNone/>
            </a:pPr>
            <a:endParaRPr sz="1400" i="0" u="none" strike="noStrike" cap="none" dirty="0">
              <a:solidFill>
                <a:srgbClr val="000000"/>
              </a:solidFill>
              <a:latin typeface="MS PGothic"/>
              <a:ea typeface="MS PGothic"/>
              <a:cs typeface="MS PGothic"/>
              <a:sym typeface="MS PGothic"/>
            </a:endParaRPr>
          </a:p>
          <a:p>
            <a:pPr marL="188912" marR="0" lvl="1" indent="-187325" algn="l" rtl="0">
              <a:lnSpc>
                <a:spcPct val="100000"/>
              </a:lnSpc>
              <a:spcBef>
                <a:spcPts val="300"/>
              </a:spcBef>
              <a:spcAft>
                <a:spcPts val="0"/>
              </a:spcAft>
              <a:buClr>
                <a:srgbClr val="46008C"/>
              </a:buClr>
              <a:buSzPts val="1330"/>
              <a:buFont typeface="MS PGothic"/>
              <a:buChar char="●"/>
            </a:pPr>
            <a:r>
              <a:rPr lang="ja-JP" sz="1400" i="0" u="none" strike="noStrike" cap="none" dirty="0">
                <a:solidFill>
                  <a:srgbClr val="000000"/>
                </a:solidFill>
                <a:latin typeface="MS PGothic"/>
                <a:ea typeface="MS PGothic"/>
                <a:cs typeface="MS PGothic"/>
                <a:sym typeface="MS PGothic"/>
              </a:rPr>
              <a:t>DL</a:t>
            </a:r>
            <a:r>
              <a:rPr lang="en-US" altLang="ja-JP" sz="1400" i="0" u="none" strike="noStrike" cap="none" dirty="0">
                <a:solidFill>
                  <a:srgbClr val="000000"/>
                </a:solidFill>
                <a:latin typeface="MS PGothic"/>
                <a:ea typeface="MS PGothic"/>
                <a:cs typeface="MS PGothic"/>
                <a:sym typeface="MS PGothic"/>
              </a:rPr>
              <a:t>*</a:t>
            </a:r>
            <a:r>
              <a:rPr lang="ja-JP" sz="1400" i="0" u="none" strike="noStrike" cap="none" dirty="0">
                <a:solidFill>
                  <a:srgbClr val="000000"/>
                </a:solidFill>
                <a:latin typeface="MS PGothic"/>
                <a:ea typeface="MS PGothic"/>
                <a:cs typeface="MS PGothic"/>
                <a:sym typeface="MS PGothic"/>
              </a:rPr>
              <a:t>・上司の支援、コーチングは？</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p:txBody>
      </p:sp>
      <p:sp>
        <p:nvSpPr>
          <p:cNvPr id="415" name="Google Shape;415;p70"/>
          <p:cNvSpPr txBox="1"/>
          <p:nvPr/>
        </p:nvSpPr>
        <p:spPr>
          <a:xfrm>
            <a:off x="361949" y="4076594"/>
            <a:ext cx="5537625" cy="333300"/>
          </a:xfrm>
          <a:prstGeom prst="rect">
            <a:avLst/>
          </a:prstGeom>
          <a:solidFill>
            <a:srgbClr val="193E4A"/>
          </a:solidFill>
          <a:ln>
            <a:noFill/>
          </a:ln>
          <a:effectLst>
            <a:outerShdw blurRad="63500" dist="35921" dir="2700000">
              <a:schemeClr val="accent2"/>
            </a:outerShdw>
          </a:effectLst>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ja-JP" sz="1400" b="1" i="0" u="none" strike="noStrike" cap="none">
                <a:solidFill>
                  <a:schemeClr val="lt1"/>
                </a:solidFill>
                <a:latin typeface="MS PGothic"/>
                <a:ea typeface="MS PGothic"/>
                <a:cs typeface="MS PGothic"/>
                <a:sym typeface="MS PGothic"/>
              </a:rPr>
              <a:t>成長課題（スキル、スタイル、姿勢上）（具体的に）</a:t>
            </a:r>
            <a:endParaRPr>
              <a:latin typeface="MS PGothic"/>
              <a:ea typeface="MS PGothic"/>
              <a:cs typeface="MS PGothic"/>
              <a:sym typeface="MS PGothic"/>
            </a:endParaRPr>
          </a:p>
        </p:txBody>
      </p:sp>
      <p:sp>
        <p:nvSpPr>
          <p:cNvPr id="416" name="Google Shape;416;p70"/>
          <p:cNvSpPr txBox="1"/>
          <p:nvPr/>
        </p:nvSpPr>
        <p:spPr>
          <a:xfrm>
            <a:off x="361949" y="4603216"/>
            <a:ext cx="4870534" cy="179400"/>
          </a:xfrm>
          <a:prstGeom prst="rect">
            <a:avLst/>
          </a:prstGeom>
          <a:noFill/>
          <a:ln>
            <a:noFill/>
          </a:ln>
        </p:spPr>
        <p:txBody>
          <a:bodyPr spcFirstLastPara="1" wrap="square" lIns="0" tIns="0" rIns="0" bIns="0" anchor="t" anchorCtr="0">
            <a:noAutofit/>
          </a:bodyPr>
          <a:lstStyle/>
          <a:p>
            <a:pPr marL="188912" marR="0" lvl="1" indent="-187325" algn="l" rtl="0">
              <a:lnSpc>
                <a:spcPct val="100000"/>
              </a:lnSpc>
              <a:spcBef>
                <a:spcPts val="0"/>
              </a:spcBef>
              <a:spcAft>
                <a:spcPts val="0"/>
              </a:spcAft>
              <a:buClr>
                <a:srgbClr val="46008C"/>
              </a:buClr>
              <a:buSzPts val="133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p:txBody>
      </p:sp>
      <p:sp>
        <p:nvSpPr>
          <p:cNvPr id="417" name="Google Shape;417;p70"/>
          <p:cNvSpPr txBox="1"/>
          <p:nvPr/>
        </p:nvSpPr>
        <p:spPr>
          <a:xfrm>
            <a:off x="6292427" y="1145641"/>
            <a:ext cx="5537623" cy="333300"/>
          </a:xfrm>
          <a:prstGeom prst="rect">
            <a:avLst/>
          </a:prstGeom>
          <a:solidFill>
            <a:srgbClr val="193E4A"/>
          </a:solidFill>
          <a:ln>
            <a:noFill/>
          </a:ln>
          <a:effectLst>
            <a:outerShdw blurRad="63500" dist="35921" dir="2700000">
              <a:schemeClr val="accent2"/>
            </a:outerShdw>
          </a:effectLst>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ja-JP" sz="1400" b="1" i="0" u="none" strike="noStrike" cap="none">
                <a:solidFill>
                  <a:schemeClr val="lt1"/>
                </a:solidFill>
                <a:latin typeface="MS PGothic"/>
                <a:ea typeface="MS PGothic"/>
                <a:cs typeface="MS PGothic"/>
                <a:sym typeface="MS PGothic"/>
              </a:rPr>
              <a:t>今期の業績・成長目標は？</a:t>
            </a:r>
            <a:endParaRPr>
              <a:latin typeface="MS PGothic"/>
              <a:ea typeface="MS PGothic"/>
              <a:cs typeface="MS PGothic"/>
              <a:sym typeface="MS PGothic"/>
            </a:endParaRPr>
          </a:p>
        </p:txBody>
      </p:sp>
      <p:sp>
        <p:nvSpPr>
          <p:cNvPr id="418" name="Google Shape;418;p70"/>
          <p:cNvSpPr txBox="1"/>
          <p:nvPr/>
        </p:nvSpPr>
        <p:spPr>
          <a:xfrm>
            <a:off x="6292376" y="1586966"/>
            <a:ext cx="5755840" cy="1487400"/>
          </a:xfrm>
          <a:prstGeom prst="rect">
            <a:avLst/>
          </a:prstGeom>
          <a:noFill/>
          <a:ln>
            <a:noFill/>
          </a:ln>
        </p:spPr>
        <p:txBody>
          <a:bodyPr spcFirstLastPara="1" wrap="square" lIns="0" tIns="0" rIns="0" bIns="0" anchor="t" anchorCtr="0">
            <a:noAutofit/>
          </a:bodyPr>
          <a:lstStyle/>
          <a:p>
            <a:pPr marL="188912" marR="0" lvl="1" indent="-187325" algn="l" rtl="0">
              <a:lnSpc>
                <a:spcPct val="100000"/>
              </a:lnSpc>
              <a:spcBef>
                <a:spcPts val="0"/>
              </a:spcBef>
              <a:spcAft>
                <a:spcPts val="0"/>
              </a:spcAft>
              <a:buClr>
                <a:srgbClr val="46008C"/>
              </a:buClr>
              <a:buSzPts val="1330"/>
              <a:buFont typeface="MS PGothic"/>
              <a:buChar char="●"/>
            </a:pPr>
            <a:r>
              <a:rPr lang="ja-JP" sz="1400" i="0" u="none" strike="noStrike" cap="none" dirty="0">
                <a:solidFill>
                  <a:srgbClr val="000000"/>
                </a:solidFill>
                <a:latin typeface="MS PGothic"/>
                <a:ea typeface="MS PGothic"/>
                <a:cs typeface="MS PGothic"/>
                <a:sym typeface="MS PGothic"/>
              </a:rPr>
              <a:t>業績目標</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chemeClr val="dk1"/>
              </a:buClr>
              <a:buSzPts val="1400"/>
              <a:buFont typeface="Arial"/>
              <a:buNone/>
            </a:pPr>
            <a:endParaRPr sz="1400" i="0" u="none" strike="noStrike" cap="none" dirty="0">
              <a:solidFill>
                <a:srgbClr val="000000"/>
              </a:solidFill>
              <a:latin typeface="MS PGothic"/>
              <a:ea typeface="MS PGothic"/>
              <a:cs typeface="MS PGothic"/>
              <a:sym typeface="MS PGothic"/>
            </a:endParaRPr>
          </a:p>
          <a:p>
            <a:pPr marL="188912" marR="0" lvl="1" indent="-187325" algn="l" rtl="0">
              <a:lnSpc>
                <a:spcPct val="100000"/>
              </a:lnSpc>
              <a:spcBef>
                <a:spcPts val="300"/>
              </a:spcBef>
              <a:spcAft>
                <a:spcPts val="0"/>
              </a:spcAft>
              <a:buClr>
                <a:srgbClr val="46008C"/>
              </a:buClr>
              <a:buSzPts val="1330"/>
              <a:buFont typeface="MS PGothic"/>
              <a:buChar char="●"/>
            </a:pPr>
            <a:r>
              <a:rPr lang="ja-JP" sz="1400" i="0" u="none" strike="noStrike" cap="none" dirty="0">
                <a:solidFill>
                  <a:srgbClr val="000000"/>
                </a:solidFill>
                <a:latin typeface="MS PGothic"/>
                <a:ea typeface="MS PGothic"/>
                <a:cs typeface="MS PGothic"/>
                <a:sym typeface="MS PGothic"/>
              </a:rPr>
              <a:t>成長目標</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a:p>
            <a:pPr marL="346075" marR="0" lvl="2" indent="-155575" algn="l" rtl="0">
              <a:lnSpc>
                <a:spcPct val="100000"/>
              </a:lnSpc>
              <a:spcBef>
                <a:spcPts val="300"/>
              </a:spcBef>
              <a:spcAft>
                <a:spcPts val="0"/>
              </a:spcAft>
              <a:buClr>
                <a:srgbClr val="46008C"/>
              </a:buClr>
              <a:buSzPts val="1400"/>
              <a:buFont typeface="MS PGothic"/>
              <a:buChar char="–"/>
            </a:pPr>
            <a:r>
              <a:rPr lang="ja-JP" sz="1400" i="0" u="none" strike="noStrike" cap="none" dirty="0">
                <a:solidFill>
                  <a:srgbClr val="000000"/>
                </a:solidFill>
                <a:latin typeface="MS PGothic"/>
                <a:ea typeface="MS PGothic"/>
                <a:cs typeface="MS PGothic"/>
                <a:sym typeface="MS PGothic"/>
              </a:rPr>
              <a:t>　</a:t>
            </a:r>
            <a:endParaRPr dirty="0">
              <a:latin typeface="MS PGothic"/>
              <a:ea typeface="MS PGothic"/>
              <a:cs typeface="MS PGothic"/>
              <a:sym typeface="MS PGothic"/>
            </a:endParaRPr>
          </a:p>
        </p:txBody>
      </p:sp>
      <p:sp>
        <p:nvSpPr>
          <p:cNvPr id="419" name="Google Shape;419;p70"/>
          <p:cNvSpPr/>
          <p:nvPr/>
        </p:nvSpPr>
        <p:spPr>
          <a:xfrm>
            <a:off x="740475" y="2012179"/>
            <a:ext cx="2937300" cy="766674"/>
          </a:xfrm>
          <a:prstGeom prst="wedgeRoundRectCallout">
            <a:avLst>
              <a:gd name="adj1" fmla="val -38851"/>
              <a:gd name="adj2" fmla="val -68862"/>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dirty="0">
                <a:latin typeface="MS PGothic"/>
                <a:ea typeface="MS PGothic"/>
                <a:cs typeface="MS PGothic"/>
                <a:sym typeface="MS PGothic"/>
              </a:rPr>
              <a:t>重要な順に具体的に７，８個記載する</a:t>
            </a:r>
            <a:endParaRPr dirty="0">
              <a:latin typeface="MS PGothic"/>
              <a:ea typeface="MS PGothic"/>
              <a:cs typeface="MS PGothic"/>
              <a:sym typeface="MS PGothic"/>
            </a:endParaRPr>
          </a:p>
        </p:txBody>
      </p:sp>
      <p:sp>
        <p:nvSpPr>
          <p:cNvPr id="420" name="Google Shape;420;p70"/>
          <p:cNvSpPr/>
          <p:nvPr/>
        </p:nvSpPr>
        <p:spPr>
          <a:xfrm>
            <a:off x="8892750" y="2057215"/>
            <a:ext cx="2937300" cy="497622"/>
          </a:xfrm>
          <a:prstGeom prst="wedgeRoundRectCallout">
            <a:avLst>
              <a:gd name="adj1" fmla="val -63296"/>
              <a:gd name="adj2" fmla="val -43828"/>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dirty="0">
                <a:latin typeface="MS PGothic"/>
                <a:ea typeface="MS PGothic"/>
                <a:cs typeface="MS PGothic"/>
                <a:sym typeface="MS PGothic"/>
              </a:rPr>
              <a:t>社内で合意された業績目標をそのまま記載する</a:t>
            </a:r>
            <a:endParaRPr lang="ja-JP" altLang="en-US" dirty="0">
              <a:latin typeface="MS PGothic"/>
              <a:ea typeface="MS PGothic"/>
              <a:cs typeface="MS PGothic"/>
              <a:sym typeface="MS PGothic"/>
            </a:endParaRPr>
          </a:p>
        </p:txBody>
      </p:sp>
      <p:sp>
        <p:nvSpPr>
          <p:cNvPr id="421" name="Google Shape;421;p70"/>
          <p:cNvSpPr/>
          <p:nvPr/>
        </p:nvSpPr>
        <p:spPr>
          <a:xfrm>
            <a:off x="8921259" y="3382665"/>
            <a:ext cx="2937300" cy="497622"/>
          </a:xfrm>
          <a:prstGeom prst="wedgeRoundRectCallout">
            <a:avLst>
              <a:gd name="adj1" fmla="val -67154"/>
              <a:gd name="adj2" fmla="val -42624"/>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latin typeface="MS PGothic"/>
                <a:ea typeface="MS PGothic"/>
                <a:cs typeface="MS PGothic"/>
                <a:sym typeface="MS PGothic"/>
              </a:rPr>
              <a:t>左下の成長課題にそれぞれ対応させて記載する</a:t>
            </a:r>
            <a:endParaRPr>
              <a:latin typeface="MS PGothic"/>
              <a:ea typeface="MS PGothic"/>
              <a:cs typeface="MS PGothic"/>
              <a:sym typeface="MS PGothic"/>
            </a:endParaRPr>
          </a:p>
        </p:txBody>
      </p:sp>
      <p:sp>
        <p:nvSpPr>
          <p:cNvPr id="422" name="Google Shape;422;p70"/>
          <p:cNvSpPr/>
          <p:nvPr/>
        </p:nvSpPr>
        <p:spPr>
          <a:xfrm>
            <a:off x="842675" y="5417379"/>
            <a:ext cx="2937300" cy="766674"/>
          </a:xfrm>
          <a:prstGeom prst="wedgeRoundRectCallout">
            <a:avLst>
              <a:gd name="adj1" fmla="val -40015"/>
              <a:gd name="adj2" fmla="val -63475"/>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latin typeface="MS PGothic"/>
                <a:ea typeface="MS PGothic"/>
                <a:cs typeface="MS PGothic"/>
                <a:sym typeface="MS PGothic"/>
              </a:rPr>
              <a:t>納得できるように詳しく、具体的に５，６個記載する</a:t>
            </a:r>
            <a:endParaRPr>
              <a:latin typeface="MS PGothic"/>
              <a:ea typeface="MS PGothic"/>
              <a:cs typeface="MS PGothic"/>
              <a:sym typeface="MS PGothic"/>
            </a:endParaRPr>
          </a:p>
        </p:txBody>
      </p:sp>
      <p:sp>
        <p:nvSpPr>
          <p:cNvPr id="423" name="Google Shape;423;p70"/>
          <p:cNvSpPr/>
          <p:nvPr/>
        </p:nvSpPr>
        <p:spPr>
          <a:xfrm>
            <a:off x="8921259" y="4783578"/>
            <a:ext cx="2937300" cy="497622"/>
          </a:xfrm>
          <a:prstGeom prst="wedgeRoundRectCallout">
            <a:avLst>
              <a:gd name="adj1" fmla="val -56867"/>
              <a:gd name="adj2" fmla="val -34202"/>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a:latin typeface="MS PGothic"/>
                <a:ea typeface="MS PGothic"/>
                <a:cs typeface="MS PGothic"/>
                <a:sym typeface="MS PGothic"/>
              </a:rPr>
              <a:t>（本人が記載）成長課題に対してどのように取り組むか、詳しく記載する</a:t>
            </a:r>
            <a:endParaRPr>
              <a:latin typeface="MS PGothic"/>
              <a:ea typeface="MS PGothic"/>
              <a:cs typeface="MS PGothic"/>
              <a:sym typeface="MS PGothic"/>
            </a:endParaRPr>
          </a:p>
        </p:txBody>
      </p:sp>
      <p:sp>
        <p:nvSpPr>
          <p:cNvPr id="424" name="Google Shape;424;p70"/>
          <p:cNvSpPr/>
          <p:nvPr/>
        </p:nvSpPr>
        <p:spPr>
          <a:xfrm>
            <a:off x="8921259" y="5856093"/>
            <a:ext cx="2937300" cy="497622"/>
          </a:xfrm>
          <a:prstGeom prst="wedgeRoundRectCallout">
            <a:avLst>
              <a:gd name="adj1" fmla="val -56867"/>
              <a:gd name="adj2" fmla="val -34202"/>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ja-JP" dirty="0">
                <a:latin typeface="MS PGothic"/>
                <a:ea typeface="MS PGothic"/>
                <a:cs typeface="MS PGothic"/>
                <a:sym typeface="MS PGothic"/>
              </a:rPr>
              <a:t>上司がどう支援するのか詳しく記載する</a:t>
            </a:r>
            <a:endParaRPr dirty="0">
              <a:latin typeface="MS PGothic"/>
              <a:ea typeface="MS PGothic"/>
              <a:cs typeface="MS PGothic"/>
              <a:sym typeface="MS PGothic"/>
            </a:endParaRPr>
          </a:p>
        </p:txBody>
      </p:sp>
      <p:sp>
        <p:nvSpPr>
          <p:cNvPr id="18" name="Google Shape;414;p70">
            <a:extLst>
              <a:ext uri="{FF2B5EF4-FFF2-40B4-BE49-F238E27FC236}">
                <a16:creationId xmlns:a16="http://schemas.microsoft.com/office/drawing/2014/main" id="{5E7F1CF3-5E3C-4890-9CA2-4A8A660F51D5}"/>
              </a:ext>
            </a:extLst>
          </p:cNvPr>
          <p:cNvSpPr txBox="1"/>
          <p:nvPr/>
        </p:nvSpPr>
        <p:spPr>
          <a:xfrm>
            <a:off x="6151911" y="6450773"/>
            <a:ext cx="4757843" cy="373800"/>
          </a:xfrm>
          <a:prstGeom prst="rect">
            <a:avLst/>
          </a:prstGeom>
          <a:noFill/>
          <a:ln>
            <a:noFill/>
          </a:ln>
        </p:spPr>
        <p:txBody>
          <a:bodyPr spcFirstLastPara="1" wrap="square" lIns="0" tIns="0" rIns="0" bIns="0" anchor="t" anchorCtr="0">
            <a:noAutofit/>
          </a:bodyPr>
          <a:lstStyle/>
          <a:p>
            <a:pPr marL="1587" marR="0" lvl="1" algn="l" rtl="0">
              <a:lnSpc>
                <a:spcPct val="100000"/>
              </a:lnSpc>
              <a:spcBef>
                <a:spcPts val="0"/>
              </a:spcBef>
              <a:spcAft>
                <a:spcPts val="0"/>
              </a:spcAft>
              <a:buClr>
                <a:srgbClr val="46008C"/>
              </a:buClr>
              <a:buSzPts val="1330"/>
            </a:pPr>
            <a:r>
              <a:rPr lang="en-US" altLang="ja-JP" dirty="0">
                <a:latin typeface="MS PGothic"/>
                <a:ea typeface="MS PGothic"/>
                <a:cs typeface="MS PGothic"/>
                <a:sym typeface="MS PGothic"/>
              </a:rPr>
              <a:t>*Development Leader: Group</a:t>
            </a:r>
            <a:r>
              <a:rPr lang="ja-JP" altLang="en-US" dirty="0">
                <a:latin typeface="MS PGothic"/>
                <a:ea typeface="MS PGothic"/>
                <a:cs typeface="MS PGothic"/>
                <a:sym typeface="MS PGothic"/>
              </a:rPr>
              <a:t>をまたいだメンター</a:t>
            </a:r>
            <a:endParaRPr dirty="0">
              <a:latin typeface="MS PGothic"/>
              <a:ea typeface="MS PGothic"/>
              <a:cs typeface="MS PGothic"/>
              <a:sym typeface="MS PGothic"/>
            </a:endParaRPr>
          </a:p>
        </p:txBody>
      </p:sp>
      <p:sp>
        <p:nvSpPr>
          <p:cNvPr id="19" name="Google Shape;538;p76">
            <a:extLst>
              <a:ext uri="{FF2B5EF4-FFF2-40B4-BE49-F238E27FC236}">
                <a16:creationId xmlns:a16="http://schemas.microsoft.com/office/drawing/2014/main" id="{D2943D3E-B787-40D4-899A-DBB20C7317B7}"/>
              </a:ext>
            </a:extLst>
          </p:cNvPr>
          <p:cNvSpPr txBox="1">
            <a:spLocks noGrp="1"/>
          </p:cNvSpPr>
          <p:nvPr>
            <p:ph type="sldNum" idx="12"/>
          </p:nvPr>
        </p:nvSpPr>
        <p:spPr>
          <a:xfrm>
            <a:off x="11616267" y="6275494"/>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15</a:t>
            </a:fld>
            <a:endParaRPr/>
          </a:p>
        </p:txBody>
      </p:sp>
      <p:sp>
        <p:nvSpPr>
          <p:cNvPr id="20" name="Google Shape;467;p72">
            <a:extLst>
              <a:ext uri="{FF2B5EF4-FFF2-40B4-BE49-F238E27FC236}">
                <a16:creationId xmlns:a16="http://schemas.microsoft.com/office/drawing/2014/main" id="{60D810C7-A7A4-45D5-ABD0-12BFBEC8E603}"/>
              </a:ext>
            </a:extLst>
          </p:cNvPr>
          <p:cNvSpPr txBox="1">
            <a:spLocks noGrp="1"/>
          </p:cNvSpPr>
          <p:nvPr>
            <p:ph type="title"/>
          </p:nvPr>
        </p:nvSpPr>
        <p:spPr>
          <a:xfrm>
            <a:off x="553650" y="576002"/>
            <a:ext cx="10972800" cy="410400"/>
          </a:xfrm>
          <a:prstGeom prst="rect">
            <a:avLst/>
          </a:prstGeom>
        </p:spPr>
        <p:txBody>
          <a:bodyPr spcFirstLastPara="1" wrap="square" lIns="0" tIns="0" rIns="0" bIns="0" anchor="b" anchorCtr="0">
            <a:noAutofit/>
          </a:bodyPr>
          <a:lstStyle/>
          <a:p>
            <a:pPr lvl="0" algn="l">
              <a:lnSpc>
                <a:spcPct val="85000"/>
              </a:lnSpc>
              <a:buClr>
                <a:srgbClr val="4A0078"/>
              </a:buClr>
              <a:buSzPts val="2000"/>
            </a:pPr>
            <a:r>
              <a:rPr lang="ja-JP" altLang="en-US" sz="2650" dirty="0"/>
              <a:t>業績・成長目標合意書（フォーマット）</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sp>
        <p:nvSpPr>
          <p:cNvPr id="536" name="Google Shape;536;p76"/>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altLang="en-US" dirty="0">
                <a:solidFill>
                  <a:schemeClr val="tx1"/>
                </a:solidFill>
                <a:latin typeface="MS PGothic"/>
                <a:ea typeface="MS PGothic"/>
              </a:rPr>
              <a:t>業績評価およびスキル評価の期末評価</a:t>
            </a:r>
            <a:r>
              <a:rPr lang="ja-JP" sz="2800" dirty="0">
                <a:solidFill>
                  <a:schemeClr val="tx1"/>
                </a:solidFill>
                <a:latin typeface="MS PGothic"/>
                <a:ea typeface="MS PGothic"/>
                <a:cs typeface="MS PGothic"/>
                <a:sym typeface="MS PGothic"/>
              </a:rPr>
              <a:t>プロセス</a:t>
            </a:r>
            <a:endParaRPr sz="2800" dirty="0">
              <a:solidFill>
                <a:schemeClr val="tx1"/>
              </a:solidFill>
              <a:latin typeface="MS PGothic"/>
              <a:ea typeface="MS PGothic"/>
              <a:cs typeface="MS PGothic"/>
              <a:sym typeface="MS PGothic"/>
            </a:endParaRPr>
          </a:p>
        </p:txBody>
      </p:sp>
      <p:sp>
        <p:nvSpPr>
          <p:cNvPr id="537" name="Google Shape;537;p76"/>
          <p:cNvSpPr txBox="1">
            <a:spLocks noGrp="1"/>
          </p:cNvSpPr>
          <p:nvPr>
            <p:ph type="title" idx="4294967295"/>
          </p:nvPr>
        </p:nvSpPr>
        <p:spPr>
          <a:xfrm>
            <a:off x="576000" y="1132114"/>
            <a:ext cx="10950450" cy="5322873"/>
          </a:xfrm>
          <a:prstGeom prst="rect">
            <a:avLst/>
          </a:prstGeom>
        </p:spPr>
        <p:txBody>
          <a:bodyPr spcFirstLastPara="1" wrap="square" lIns="0" tIns="0" rIns="0" bIns="0" anchor="t" anchorCtr="0">
            <a:noAutofit/>
          </a:bodyPr>
          <a:lstStyle/>
          <a:p>
            <a:pPr>
              <a:lnSpc>
                <a:spcPct val="115000"/>
              </a:lnSpc>
              <a:buClr>
                <a:schemeClr val="dk2"/>
              </a:buClr>
              <a:buSzPts val="1200"/>
            </a:pPr>
            <a:r>
              <a:rPr lang="ja-JP" altLang="en-US" sz="1800" dirty="0"/>
              <a:t>期末に</a:t>
            </a:r>
            <a:r>
              <a:rPr lang="ja-JP" altLang="en-US" sz="1800" dirty="0">
                <a:solidFill>
                  <a:schemeClr val="tx1"/>
                </a:solidFill>
                <a:latin typeface="MS PGothic"/>
                <a:ea typeface="MS PGothic"/>
              </a:rPr>
              <a:t>目標設定の達成度合い、およびスキル評価基準における</a:t>
            </a:r>
            <a:r>
              <a:rPr lang="ja-JP" altLang="en-US" sz="1800" dirty="0">
                <a:solidFill>
                  <a:schemeClr val="tx1"/>
                </a:solidFill>
              </a:rPr>
              <a:t>スキル</a:t>
            </a:r>
            <a:r>
              <a:rPr lang="ja-JP" altLang="en-US" sz="1800" dirty="0">
                <a:solidFill>
                  <a:schemeClr val="tx1"/>
                </a:solidFill>
                <a:latin typeface="MS PGothic"/>
                <a:ea typeface="MS PGothic"/>
              </a:rPr>
              <a:t>の発揮度合い</a:t>
            </a:r>
            <a:r>
              <a:rPr lang="ja-JP" altLang="en-US" sz="1800" dirty="0">
                <a:latin typeface="MS PGothic"/>
                <a:ea typeface="MS PGothic"/>
              </a:rPr>
              <a:t>について、</a:t>
            </a:r>
            <a:r>
              <a:rPr lang="ja-JP" altLang="en-US" sz="1800" dirty="0">
                <a:latin typeface="MS PGothic"/>
                <a:ea typeface="MS PGothic"/>
                <a:cs typeface="MS PGothic"/>
                <a:sym typeface="MS PGothic"/>
              </a:rPr>
              <a:t>上司は部下の評価を実施する</a:t>
            </a:r>
            <a:br>
              <a:rPr lang="en-US" altLang="ja-JP" sz="1800" dirty="0">
                <a:latin typeface="MS PGothic"/>
                <a:ea typeface="MS PGothic"/>
                <a:cs typeface="MS PGothic"/>
                <a:sym typeface="MS PGothic"/>
              </a:rPr>
            </a:br>
            <a:r>
              <a:rPr lang="en-US" altLang="ja-JP" sz="1800" dirty="0">
                <a:latin typeface="MS PGothic"/>
                <a:ea typeface="MS PGothic"/>
              </a:rPr>
              <a:t>【</a:t>
            </a:r>
            <a:r>
              <a:rPr lang="ja-JP" altLang="en-US" sz="1800" dirty="0">
                <a:latin typeface="MS PGothic"/>
                <a:ea typeface="MS PGothic"/>
                <a:cs typeface="MS PGothic"/>
                <a:sym typeface="MS PGothic"/>
              </a:rPr>
              <a:t>プロセス</a:t>
            </a:r>
            <a:r>
              <a:rPr lang="en-US" altLang="ja-JP" sz="1800" dirty="0">
                <a:latin typeface="MS PGothic"/>
                <a:ea typeface="MS PGothic"/>
              </a:rPr>
              <a:t>】</a:t>
            </a:r>
            <a:br>
              <a:rPr lang="en-US" altLang="ja-JP" sz="1800" dirty="0">
                <a:latin typeface="MS PGothic"/>
                <a:ea typeface="MS PGothic"/>
                <a:cs typeface="MS PGothic"/>
                <a:sym typeface="MS PGothic"/>
              </a:rPr>
            </a:br>
            <a:r>
              <a:rPr lang="ja-JP" altLang="en-US" sz="1800" dirty="0">
                <a:latin typeface="MS PGothic"/>
                <a:ea typeface="MS PGothic"/>
                <a:cs typeface="MS PGothic"/>
                <a:sym typeface="MS PGothic"/>
              </a:rPr>
              <a:t>１．上司</a:t>
            </a:r>
            <a:r>
              <a:rPr lang="ja-JP" altLang="en-US" sz="1800" dirty="0">
                <a:latin typeface="MS PGothic"/>
                <a:ea typeface="MS PGothic"/>
              </a:rPr>
              <a:t>は</a:t>
            </a:r>
            <a:r>
              <a:rPr lang="ja-JP" altLang="en-US" sz="1800" dirty="0">
                <a:solidFill>
                  <a:schemeClr val="tx1"/>
                </a:solidFill>
                <a:latin typeface="MS PGothic"/>
                <a:ea typeface="MS PGothic"/>
              </a:rPr>
              <a:t>期末に「</a:t>
            </a:r>
            <a:r>
              <a:rPr lang="en-US" altLang="ja-JP" sz="1800" dirty="0">
                <a:solidFill>
                  <a:schemeClr val="tx1"/>
                </a:solidFill>
              </a:rPr>
              <a:t>OKR</a:t>
            </a:r>
            <a:r>
              <a:rPr lang="ja-JP" altLang="en-US" sz="1800" dirty="0">
                <a:solidFill>
                  <a:schemeClr val="tx1"/>
                </a:solidFill>
                <a:latin typeface="MS PGothic"/>
                <a:ea typeface="MS PGothic"/>
              </a:rPr>
              <a:t>シート」、「業績・成長目標合意書」を使用し、部下の評価を実施する</a:t>
            </a:r>
            <a:br>
              <a:rPr lang="en-US" altLang="ja-JP" sz="1800" dirty="0">
                <a:solidFill>
                  <a:schemeClr val="tx1"/>
                </a:solidFill>
                <a:latin typeface="MS PGothic"/>
                <a:ea typeface="MS PGothic"/>
              </a:rPr>
            </a:br>
            <a:br>
              <a:rPr lang="en-US" altLang="ja-JP" sz="1800" dirty="0">
                <a:solidFill>
                  <a:schemeClr val="tx1"/>
                </a:solidFill>
                <a:latin typeface="MS PGothic"/>
                <a:ea typeface="MS PGothic"/>
              </a:rPr>
            </a:br>
            <a:r>
              <a:rPr lang="ja-JP" altLang="en-US" sz="1800" dirty="0">
                <a:solidFill>
                  <a:schemeClr val="tx1"/>
                </a:solidFill>
                <a:latin typeface="MS PGothic"/>
                <a:ea typeface="MS PGothic"/>
              </a:rPr>
              <a:t>２．上司は、部下との面談を通し、事実を確認しながら評価を実施する</a:t>
            </a:r>
            <a:br>
              <a:rPr lang="en-US" altLang="ja-JP" sz="1800" dirty="0">
                <a:solidFill>
                  <a:schemeClr val="tx1"/>
                </a:solidFill>
                <a:latin typeface="MS PGothic"/>
                <a:ea typeface="MS PGothic"/>
              </a:rPr>
            </a:br>
            <a:br>
              <a:rPr lang="en-US" altLang="ja-JP" sz="1800" dirty="0">
                <a:solidFill>
                  <a:schemeClr val="tx1"/>
                </a:solidFill>
                <a:latin typeface="MS PGothic"/>
                <a:ea typeface="MS PGothic"/>
              </a:rPr>
            </a:br>
            <a:r>
              <a:rPr lang="ja-JP" altLang="en-US" sz="1800" dirty="0">
                <a:solidFill>
                  <a:schemeClr val="tx1"/>
                </a:solidFill>
                <a:latin typeface="MS PGothic"/>
                <a:ea typeface="MS PGothic"/>
              </a:rPr>
              <a:t>３．上司は部下の評価をとりまとめたら、</a:t>
            </a:r>
            <a:r>
              <a:rPr lang="en-US" altLang="ja-JP" sz="1800" dirty="0">
                <a:solidFill>
                  <a:schemeClr val="tx1"/>
                </a:solidFill>
                <a:latin typeface="MS PGothic"/>
                <a:ea typeface="MS PGothic"/>
              </a:rPr>
              <a:t>Group CEO</a:t>
            </a:r>
            <a:r>
              <a:rPr lang="ja-JP" altLang="en-US" sz="1800" dirty="0">
                <a:solidFill>
                  <a:schemeClr val="tx1"/>
                </a:solidFill>
                <a:latin typeface="MS PGothic"/>
                <a:ea typeface="MS PGothic"/>
              </a:rPr>
              <a:t>と</a:t>
            </a:r>
            <a:r>
              <a:rPr lang="en-US" altLang="ja-JP" sz="1800" dirty="0" err="1">
                <a:solidFill>
                  <a:schemeClr val="tx1"/>
                </a:solidFill>
                <a:latin typeface="MS PGothic"/>
                <a:ea typeface="MS PGothic"/>
              </a:rPr>
              <a:t>CxO</a:t>
            </a:r>
            <a:r>
              <a:rPr lang="ja-JP" altLang="en-US" sz="1800" dirty="0">
                <a:solidFill>
                  <a:schemeClr val="tx1"/>
                </a:solidFill>
                <a:latin typeface="MS PGothic"/>
                <a:ea typeface="MS PGothic"/>
              </a:rPr>
              <a:t>で構成する会議体にて評価の甘辛の調整を行い、評価の最終決定をする</a:t>
            </a:r>
            <a:br>
              <a:rPr lang="ja-JP" altLang="en-US" sz="1800" dirty="0">
                <a:solidFill>
                  <a:schemeClr val="tx1"/>
                </a:solidFill>
                <a:latin typeface="MS PGothic"/>
                <a:ea typeface="MS PGothic"/>
              </a:rPr>
            </a:br>
            <a:br>
              <a:rPr lang="en-US" altLang="ja-JP" sz="1800" dirty="0">
                <a:solidFill>
                  <a:schemeClr val="tx1"/>
                </a:solidFill>
                <a:latin typeface="MS PGothic"/>
                <a:ea typeface="MS PGothic"/>
              </a:rPr>
            </a:br>
            <a:r>
              <a:rPr lang="ja-JP" altLang="en-US" sz="1800" dirty="0">
                <a:solidFill>
                  <a:schemeClr val="tx1"/>
                </a:solidFill>
                <a:latin typeface="MS PGothic"/>
                <a:ea typeface="MS PGothic"/>
              </a:rPr>
              <a:t>４．</a:t>
            </a:r>
            <a:r>
              <a:rPr lang="ja-JP" altLang="ja-JP" sz="1800" dirty="0">
                <a:solidFill>
                  <a:schemeClr val="tx1"/>
                </a:solidFill>
                <a:latin typeface="MS PGothic"/>
                <a:ea typeface="MS PGothic"/>
              </a:rPr>
              <a:t>最終評価確定後、</a:t>
            </a:r>
            <a:r>
              <a:rPr lang="ja-JP" altLang="en-US" sz="1800" dirty="0">
                <a:solidFill>
                  <a:schemeClr val="tx1"/>
                </a:solidFill>
                <a:latin typeface="MS PGothic"/>
                <a:ea typeface="MS PGothic"/>
              </a:rPr>
              <a:t>上司は部下へ</a:t>
            </a:r>
            <a:r>
              <a:rPr lang="ja-JP" altLang="ja-JP" sz="1800" dirty="0">
                <a:solidFill>
                  <a:schemeClr val="tx1"/>
                </a:solidFill>
                <a:latin typeface="MS PGothic"/>
                <a:ea typeface="MS PGothic"/>
              </a:rPr>
              <a:t>評価</a:t>
            </a:r>
            <a:r>
              <a:rPr lang="ja-JP" altLang="en-US" sz="1800" dirty="0">
                <a:solidFill>
                  <a:schemeClr val="tx1"/>
                </a:solidFill>
                <a:latin typeface="MS PGothic"/>
                <a:ea typeface="MS PGothic"/>
              </a:rPr>
              <a:t>結果</a:t>
            </a:r>
            <a:r>
              <a:rPr lang="ja-JP" altLang="ja-JP" sz="1800" dirty="0">
                <a:solidFill>
                  <a:schemeClr val="tx1"/>
                </a:solidFill>
                <a:latin typeface="MS PGothic"/>
                <a:ea typeface="MS PGothic"/>
              </a:rPr>
              <a:t>を伝える</a:t>
            </a:r>
            <a:br>
              <a:rPr lang="en-US" altLang="ja-JP" sz="1800" dirty="0">
                <a:solidFill>
                  <a:schemeClr val="tx1"/>
                </a:solidFill>
                <a:latin typeface="MS PGothic"/>
                <a:ea typeface="MS PGothic"/>
              </a:rPr>
            </a:br>
            <a:br>
              <a:rPr lang="en-US" altLang="ja-JP" sz="1800" dirty="0">
                <a:latin typeface="MS PGothic"/>
                <a:ea typeface="MS PGothic"/>
                <a:cs typeface="MS PGothic"/>
                <a:sym typeface="MS PGothic"/>
              </a:rPr>
            </a:br>
            <a:endParaRPr sz="1800" dirty="0">
              <a:latin typeface="MS PGothic"/>
              <a:ea typeface="MS PGothic"/>
              <a:cs typeface="MS PGothic"/>
              <a:sym typeface="MS PGothic"/>
            </a:endParaRPr>
          </a:p>
        </p:txBody>
      </p:sp>
      <p:sp>
        <p:nvSpPr>
          <p:cNvPr id="538" name="Google Shape;538;p76"/>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16</a:t>
            </a:fld>
            <a:endParaRPr/>
          </a:p>
        </p:txBody>
      </p:sp>
      <p:graphicFrame>
        <p:nvGraphicFramePr>
          <p:cNvPr id="5" name="表 5">
            <a:extLst>
              <a:ext uri="{FF2B5EF4-FFF2-40B4-BE49-F238E27FC236}">
                <a16:creationId xmlns:a16="http://schemas.microsoft.com/office/drawing/2014/main" id="{C7B2C606-8991-4443-8153-E306E862CD16}"/>
              </a:ext>
            </a:extLst>
          </p:cNvPr>
          <p:cNvGraphicFramePr>
            <a:graphicFrameLocks noGrp="1"/>
          </p:cNvGraphicFramePr>
          <p:nvPr>
            <p:extLst>
              <p:ext uri="{D42A27DB-BD31-4B8C-83A1-F6EECF244321}">
                <p14:modId xmlns:p14="http://schemas.microsoft.com/office/powerpoint/2010/main" val="265339983"/>
              </p:ext>
            </p:extLst>
          </p:nvPr>
        </p:nvGraphicFramePr>
        <p:xfrm>
          <a:off x="2766903" y="5239173"/>
          <a:ext cx="5604938" cy="948974"/>
        </p:xfrm>
        <a:graphic>
          <a:graphicData uri="http://schemas.openxmlformats.org/drawingml/2006/table">
            <a:tbl>
              <a:tblPr firstRow="1" bandRow="1">
                <a:tableStyleId>{3EBB8C7F-62F0-42B7-BCC9-38FDB687F34F}</a:tableStyleId>
              </a:tblPr>
              <a:tblGrid>
                <a:gridCol w="2802469">
                  <a:extLst>
                    <a:ext uri="{9D8B030D-6E8A-4147-A177-3AD203B41FA5}">
                      <a16:colId xmlns:a16="http://schemas.microsoft.com/office/drawing/2014/main" val="4164017202"/>
                    </a:ext>
                  </a:extLst>
                </a:gridCol>
                <a:gridCol w="2802469">
                  <a:extLst>
                    <a:ext uri="{9D8B030D-6E8A-4147-A177-3AD203B41FA5}">
                      <a16:colId xmlns:a16="http://schemas.microsoft.com/office/drawing/2014/main" val="3005887778"/>
                    </a:ext>
                  </a:extLst>
                </a:gridCol>
              </a:tblGrid>
              <a:tr h="290806">
                <a:tc>
                  <a:txBody>
                    <a:bodyPr/>
                    <a:lstStyle/>
                    <a:p>
                      <a:pPr algn="ctr"/>
                      <a:r>
                        <a:rPr kumimoji="1" lang="ja-JP" altLang="en-US" dirty="0">
                          <a:solidFill>
                            <a:schemeClr val="bg1"/>
                          </a:solidFill>
                        </a:rPr>
                        <a:t>上司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tc>
                  <a:txBody>
                    <a:bodyPr/>
                    <a:lstStyle/>
                    <a:p>
                      <a:pPr algn="ctr"/>
                      <a:r>
                        <a:rPr kumimoji="1" lang="ja-JP" altLang="en-US" dirty="0">
                          <a:solidFill>
                            <a:schemeClr val="bg1"/>
                          </a:solidFill>
                        </a:rPr>
                        <a:t>部下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193E4A"/>
                    </a:solidFill>
                  </a:tcPr>
                </a:tc>
                <a:extLst>
                  <a:ext uri="{0D108BD9-81ED-4DB2-BD59-A6C34878D82A}">
                    <a16:rowId xmlns:a16="http://schemas.microsoft.com/office/drawing/2014/main" val="1849244285"/>
                  </a:ext>
                </a:extLst>
              </a:tr>
              <a:tr h="290806">
                <a:tc>
                  <a:txBody>
                    <a:bodyPr/>
                    <a:lstStyle/>
                    <a:p>
                      <a:pPr algn="ctr"/>
                      <a:r>
                        <a:rPr kumimoji="1" lang="en-US" altLang="ja-JP" dirty="0"/>
                        <a:t>Group CEO</a:t>
                      </a:r>
                      <a:endParaRPr kumimoji="1" lang="ja-JP" altLang="en-US" dirty="0"/>
                    </a:p>
                  </a:txBody>
                  <a:tcPr anchor="ctr"/>
                </a:tc>
                <a:tc>
                  <a:txBody>
                    <a:bodyPr/>
                    <a:lstStyle/>
                    <a:p>
                      <a:pPr algn="ctr"/>
                      <a:r>
                        <a:rPr kumimoji="1" lang="en-US" altLang="ja-JP" dirty="0" err="1"/>
                        <a:t>CxO</a:t>
                      </a:r>
                      <a:endParaRPr kumimoji="1" lang="ja-JP" altLang="en-US" dirty="0"/>
                    </a:p>
                  </a:txBody>
                  <a:tcPr anchor="ctr"/>
                </a:tc>
                <a:extLst>
                  <a:ext uri="{0D108BD9-81ED-4DB2-BD59-A6C34878D82A}">
                    <a16:rowId xmlns:a16="http://schemas.microsoft.com/office/drawing/2014/main" val="10355333"/>
                  </a:ext>
                </a:extLst>
              </a:tr>
              <a:tr h="339374">
                <a:tc>
                  <a:txBody>
                    <a:bodyPr/>
                    <a:lstStyle/>
                    <a:p>
                      <a:pPr algn="ctr"/>
                      <a:r>
                        <a:rPr kumimoji="1" lang="en-US" altLang="ja-JP" dirty="0" err="1"/>
                        <a:t>CxO</a:t>
                      </a:r>
                      <a:endParaRPr kumimoji="1" lang="ja-JP" altLang="en-US" dirty="0"/>
                    </a:p>
                  </a:txBody>
                  <a:tcPr anchor="ctr"/>
                </a:tc>
                <a:tc>
                  <a:txBody>
                    <a:bodyPr/>
                    <a:lstStyle/>
                    <a:p>
                      <a:pPr algn="ctr"/>
                      <a:r>
                        <a:rPr kumimoji="1" lang="en-US" altLang="ja-JP" dirty="0"/>
                        <a:t>Principal / Senior Manager</a:t>
                      </a:r>
                      <a:r>
                        <a:rPr kumimoji="1" lang="ja-JP" altLang="en-US" dirty="0"/>
                        <a:t>以下</a:t>
                      </a:r>
                    </a:p>
                  </a:txBody>
                  <a:tcPr anchor="ctr"/>
                </a:tc>
                <a:extLst>
                  <a:ext uri="{0D108BD9-81ED-4DB2-BD59-A6C34878D82A}">
                    <a16:rowId xmlns:a16="http://schemas.microsoft.com/office/drawing/2014/main" val="478094909"/>
                  </a:ext>
                </a:extLst>
              </a:tr>
            </a:tbl>
          </a:graphicData>
        </a:graphic>
      </p:graphicFrame>
      <p:sp>
        <p:nvSpPr>
          <p:cNvPr id="7" name="テキスト ボックス 6">
            <a:extLst>
              <a:ext uri="{FF2B5EF4-FFF2-40B4-BE49-F238E27FC236}">
                <a16:creationId xmlns:a16="http://schemas.microsoft.com/office/drawing/2014/main" id="{276D7EE8-3D43-4352-8A5A-E675ADE65EB8}"/>
              </a:ext>
            </a:extLst>
          </p:cNvPr>
          <p:cNvSpPr txBox="1"/>
          <p:nvPr/>
        </p:nvSpPr>
        <p:spPr>
          <a:xfrm>
            <a:off x="2692400" y="4858540"/>
            <a:ext cx="4676988" cy="307777"/>
          </a:xfrm>
          <a:prstGeom prst="rect">
            <a:avLst/>
          </a:prstGeom>
          <a:noFill/>
        </p:spPr>
        <p:txBody>
          <a:bodyPr wrap="square" rtlCol="0">
            <a:spAutoFit/>
          </a:bodyPr>
          <a:lstStyle/>
          <a:p>
            <a:r>
              <a:rPr kumimoji="1" lang="en-US" altLang="ja-JP" dirty="0"/>
              <a:t>*</a:t>
            </a:r>
            <a:r>
              <a:rPr kumimoji="1" lang="ja-JP" altLang="en-US" dirty="0"/>
              <a:t>上司・部下の対応表</a:t>
            </a:r>
          </a:p>
        </p:txBody>
      </p:sp>
    </p:spTree>
    <p:extLst>
      <p:ext uri="{BB962C8B-B14F-4D97-AF65-F5344CB8AC3E}">
        <p14:creationId xmlns:p14="http://schemas.microsoft.com/office/powerpoint/2010/main" val="2376131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2"/>
          <p:cNvSpPr txBox="1">
            <a:spLocks noGrp="1"/>
          </p:cNvSpPr>
          <p:nvPr>
            <p:ph type="title"/>
          </p:nvPr>
        </p:nvSpPr>
        <p:spPr>
          <a:prstGeom prst="rect">
            <a:avLst/>
          </a:prstGeom>
        </p:spPr>
        <p:txBody>
          <a:bodyPr spcFirstLastPara="1" wrap="square" lIns="0" tIns="0" rIns="0" bIns="0" anchor="t" anchorCtr="0">
            <a:noAutofit/>
          </a:bodyPr>
          <a:lstStyle/>
          <a:p>
            <a:r>
              <a:rPr kumimoji="1" lang="en-US" altLang="ja-JP" dirty="0">
                <a:solidFill>
                  <a:schemeClr val="tx1"/>
                </a:solidFill>
              </a:rPr>
              <a:t>4. </a:t>
            </a:r>
            <a:r>
              <a:rPr kumimoji="1" lang="ja-JP" altLang="en-US" dirty="0">
                <a:solidFill>
                  <a:schemeClr val="tx1"/>
                </a:solidFill>
              </a:rPr>
              <a:t>業績評価、スキル評価に基づく明確な基準による報酬制度</a:t>
            </a:r>
            <a:endParaRPr kumimoji="1" lang="ja-JP" altLang="en-US" sz="2800" dirty="0"/>
          </a:p>
        </p:txBody>
      </p:sp>
      <p:sp>
        <p:nvSpPr>
          <p:cNvPr id="305" name="Google Shape;305;p62"/>
          <p:cNvSpPr txBox="1">
            <a:spLocks noGrp="1"/>
          </p:cNvSpPr>
          <p:nvPr>
            <p:ph type="title" idx="4294967295"/>
          </p:nvPr>
        </p:nvSpPr>
        <p:spPr>
          <a:xfrm>
            <a:off x="576000" y="1141373"/>
            <a:ext cx="10928100" cy="534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1050" dirty="0">
              <a:latin typeface="MS PGothic"/>
              <a:ea typeface="MS PGothic"/>
              <a:cs typeface="MS PGothic"/>
              <a:sym typeface="MS PGothic"/>
            </a:endParaRPr>
          </a:p>
        </p:txBody>
      </p:sp>
      <p:sp>
        <p:nvSpPr>
          <p:cNvPr id="306" name="Google Shape;306;p62"/>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17</a:t>
            </a:fld>
            <a:endParaRPr/>
          </a:p>
        </p:txBody>
      </p:sp>
      <p:sp>
        <p:nvSpPr>
          <p:cNvPr id="2" name="四角形: 角を丸くする 1">
            <a:extLst>
              <a:ext uri="{FF2B5EF4-FFF2-40B4-BE49-F238E27FC236}">
                <a16:creationId xmlns:a16="http://schemas.microsoft.com/office/drawing/2014/main" id="{82811227-6103-413A-B21B-8051B70EA5F0}"/>
              </a:ext>
            </a:extLst>
          </p:cNvPr>
          <p:cNvSpPr/>
          <p:nvPr/>
        </p:nvSpPr>
        <p:spPr>
          <a:xfrm>
            <a:off x="124290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目標設定・業績評価・人事制度</a:t>
            </a:r>
          </a:p>
        </p:txBody>
      </p:sp>
      <p:sp>
        <p:nvSpPr>
          <p:cNvPr id="6" name="四角形: 角を丸くする 5">
            <a:extLst>
              <a:ext uri="{FF2B5EF4-FFF2-40B4-BE49-F238E27FC236}">
                <a16:creationId xmlns:a16="http://schemas.microsoft.com/office/drawing/2014/main" id="{67AD8731-E5BD-433C-880F-3C38D6559862}"/>
              </a:ext>
            </a:extLst>
          </p:cNvPr>
          <p:cNvSpPr/>
          <p:nvPr/>
        </p:nvSpPr>
        <p:spPr>
          <a:xfrm>
            <a:off x="4710006" y="183780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1. </a:t>
            </a:r>
            <a:r>
              <a:rPr kumimoji="1" lang="ja-JP" altLang="en-US" sz="1100" dirty="0">
                <a:solidFill>
                  <a:schemeClr val="tx1"/>
                </a:solidFill>
              </a:rPr>
              <a:t>高く明示的な目標設定と合意</a:t>
            </a:r>
          </a:p>
        </p:txBody>
      </p:sp>
      <p:sp>
        <p:nvSpPr>
          <p:cNvPr id="7" name="四角形: 角を丸くする 6">
            <a:extLst>
              <a:ext uri="{FF2B5EF4-FFF2-40B4-BE49-F238E27FC236}">
                <a16:creationId xmlns:a16="http://schemas.microsoft.com/office/drawing/2014/main" id="{14CE50EC-48E3-4EF4-BE56-03E50940AF8D}"/>
              </a:ext>
            </a:extLst>
          </p:cNvPr>
          <p:cNvSpPr/>
          <p:nvPr/>
        </p:nvSpPr>
        <p:spPr>
          <a:xfrm>
            <a:off x="4710006" y="255165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2.</a:t>
            </a:r>
            <a:r>
              <a:rPr kumimoji="1" lang="ja-JP" altLang="en-US" sz="1100" dirty="0">
                <a:solidFill>
                  <a:schemeClr val="tx1"/>
                </a:solidFill>
              </a:rPr>
              <a:t>業績評価および</a:t>
            </a:r>
            <a:r>
              <a:rPr kumimoji="1" lang="en-US" altLang="ja-JP" sz="1100" dirty="0">
                <a:solidFill>
                  <a:schemeClr val="tx1"/>
                </a:solidFill>
              </a:rPr>
              <a:t>4</a:t>
            </a:r>
            <a:r>
              <a:rPr kumimoji="1" lang="ja-JP" altLang="en-US" sz="1100" dirty="0">
                <a:solidFill>
                  <a:schemeClr val="tx1"/>
                </a:solidFill>
              </a:rPr>
              <a:t>半期ごとのレビューの徹底</a:t>
            </a:r>
          </a:p>
        </p:txBody>
      </p:sp>
      <p:sp>
        <p:nvSpPr>
          <p:cNvPr id="8" name="四角形: 角を丸くする 7">
            <a:extLst>
              <a:ext uri="{FF2B5EF4-FFF2-40B4-BE49-F238E27FC236}">
                <a16:creationId xmlns:a16="http://schemas.microsoft.com/office/drawing/2014/main" id="{AB162EB8-74B0-4D34-830F-1D06A0FBEC98}"/>
              </a:ext>
            </a:extLst>
          </p:cNvPr>
          <p:cNvSpPr/>
          <p:nvPr/>
        </p:nvSpPr>
        <p:spPr>
          <a:xfrm>
            <a:off x="4710006" y="350310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3. </a:t>
            </a:r>
            <a:r>
              <a:rPr kumimoji="1" lang="ja-JP" altLang="en-US" sz="1100" dirty="0">
                <a:solidFill>
                  <a:schemeClr val="tx1"/>
                </a:solidFill>
              </a:rPr>
              <a:t>スキル評価・育成の重視</a:t>
            </a:r>
          </a:p>
        </p:txBody>
      </p:sp>
      <p:sp>
        <p:nvSpPr>
          <p:cNvPr id="9" name="四角形: 角を丸くする 8">
            <a:extLst>
              <a:ext uri="{FF2B5EF4-FFF2-40B4-BE49-F238E27FC236}">
                <a16:creationId xmlns:a16="http://schemas.microsoft.com/office/drawing/2014/main" id="{9C04209D-7C60-4882-B6C1-D975163A6D4B}"/>
              </a:ext>
            </a:extLst>
          </p:cNvPr>
          <p:cNvSpPr/>
          <p:nvPr/>
        </p:nvSpPr>
        <p:spPr>
          <a:xfrm>
            <a:off x="4710006" y="4996589"/>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bg1"/>
                </a:solidFill>
              </a:rPr>
              <a:t>4. </a:t>
            </a:r>
            <a:r>
              <a:rPr kumimoji="1" lang="ja-JP" altLang="en-US" sz="1100" dirty="0">
                <a:solidFill>
                  <a:schemeClr val="bg1"/>
                </a:solidFill>
              </a:rPr>
              <a:t>業績評価、スキル評価に基づく明確な基準による報酬制度</a:t>
            </a:r>
          </a:p>
        </p:txBody>
      </p:sp>
      <p:sp>
        <p:nvSpPr>
          <p:cNvPr id="11" name="四角形: 角を丸くする 10">
            <a:extLst>
              <a:ext uri="{FF2B5EF4-FFF2-40B4-BE49-F238E27FC236}">
                <a16:creationId xmlns:a16="http://schemas.microsoft.com/office/drawing/2014/main" id="{AD224D0F-2AC2-4777-AFAF-F42B2DFA5471}"/>
              </a:ext>
            </a:extLst>
          </p:cNvPr>
          <p:cNvSpPr/>
          <p:nvPr/>
        </p:nvSpPr>
        <p:spPr>
          <a:xfrm>
            <a:off x="8386655" y="183832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KPI</a:t>
            </a:r>
            <a:r>
              <a:rPr kumimoji="1" lang="ja-JP" altLang="en-US" sz="1100" dirty="0">
                <a:solidFill>
                  <a:schemeClr val="tx1"/>
                </a:solidFill>
              </a:rPr>
              <a:t>設定合意、方針・プロセス</a:t>
            </a:r>
          </a:p>
        </p:txBody>
      </p:sp>
      <p:sp>
        <p:nvSpPr>
          <p:cNvPr id="13" name="四角形: 角を丸くする 12">
            <a:extLst>
              <a:ext uri="{FF2B5EF4-FFF2-40B4-BE49-F238E27FC236}">
                <a16:creationId xmlns:a16="http://schemas.microsoft.com/office/drawing/2014/main" id="{D411FE55-D526-4368-A416-AD679D739943}"/>
              </a:ext>
            </a:extLst>
          </p:cNvPr>
          <p:cNvSpPr/>
          <p:nvPr/>
        </p:nvSpPr>
        <p:spPr>
          <a:xfrm>
            <a:off x="8386655" y="2552178"/>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業績評価プロセス、基準</a:t>
            </a:r>
          </a:p>
        </p:txBody>
      </p:sp>
      <p:sp>
        <p:nvSpPr>
          <p:cNvPr id="15" name="四角形: 角を丸くする 14">
            <a:extLst>
              <a:ext uri="{FF2B5EF4-FFF2-40B4-BE49-F238E27FC236}">
                <a16:creationId xmlns:a16="http://schemas.microsoft.com/office/drawing/2014/main" id="{4D807238-5C07-47C2-B4F1-BF64A63F8D42}"/>
              </a:ext>
            </a:extLst>
          </p:cNvPr>
          <p:cNvSpPr/>
          <p:nvPr/>
        </p:nvSpPr>
        <p:spPr>
          <a:xfrm>
            <a:off x="8386655" y="326323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スキル評価基準</a:t>
            </a:r>
          </a:p>
        </p:txBody>
      </p:sp>
      <p:sp>
        <p:nvSpPr>
          <p:cNvPr id="16" name="四角形: 角を丸くする 15">
            <a:extLst>
              <a:ext uri="{FF2B5EF4-FFF2-40B4-BE49-F238E27FC236}">
                <a16:creationId xmlns:a16="http://schemas.microsoft.com/office/drawing/2014/main" id="{CEE17C64-B8B1-4C1F-A807-2B260705EE4B}"/>
              </a:ext>
            </a:extLst>
          </p:cNvPr>
          <p:cNvSpPr/>
          <p:nvPr/>
        </p:nvSpPr>
        <p:spPr>
          <a:xfrm>
            <a:off x="8386655" y="378258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評価、フィードバック、合意</a:t>
            </a:r>
          </a:p>
        </p:txBody>
      </p:sp>
      <p:sp>
        <p:nvSpPr>
          <p:cNvPr id="17" name="四角形: 角を丸くする 16">
            <a:extLst>
              <a:ext uri="{FF2B5EF4-FFF2-40B4-BE49-F238E27FC236}">
                <a16:creationId xmlns:a16="http://schemas.microsoft.com/office/drawing/2014/main" id="{A508027C-431F-4C3D-BE05-3563DFF59E89}"/>
              </a:ext>
            </a:extLst>
          </p:cNvPr>
          <p:cNvSpPr/>
          <p:nvPr/>
        </p:nvSpPr>
        <p:spPr>
          <a:xfrm>
            <a:off x="8386655" y="4456452"/>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グレード、昇降格</a:t>
            </a:r>
          </a:p>
        </p:txBody>
      </p:sp>
      <p:sp>
        <p:nvSpPr>
          <p:cNvPr id="18" name="四角形: 角を丸くする 17">
            <a:extLst>
              <a:ext uri="{FF2B5EF4-FFF2-40B4-BE49-F238E27FC236}">
                <a16:creationId xmlns:a16="http://schemas.microsoft.com/office/drawing/2014/main" id="{E2827DBD-2D54-4DF0-9E8A-94B421DD7A28}"/>
              </a:ext>
            </a:extLst>
          </p:cNvPr>
          <p:cNvSpPr/>
          <p:nvPr/>
        </p:nvSpPr>
        <p:spPr>
          <a:xfrm>
            <a:off x="8386655" y="5002094"/>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報酬水準</a:t>
            </a:r>
          </a:p>
        </p:txBody>
      </p:sp>
      <p:sp>
        <p:nvSpPr>
          <p:cNvPr id="19" name="四角形: 角を丸くする 18">
            <a:extLst>
              <a:ext uri="{FF2B5EF4-FFF2-40B4-BE49-F238E27FC236}">
                <a16:creationId xmlns:a16="http://schemas.microsoft.com/office/drawing/2014/main" id="{A5E58366-42A4-4ECB-B562-06922B1BC475}"/>
              </a:ext>
            </a:extLst>
          </p:cNvPr>
          <p:cNvSpPr/>
          <p:nvPr/>
        </p:nvSpPr>
        <p:spPr>
          <a:xfrm>
            <a:off x="8386655" y="5532837"/>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業績連動賞与</a:t>
            </a:r>
          </a:p>
        </p:txBody>
      </p:sp>
      <p:cxnSp>
        <p:nvCxnSpPr>
          <p:cNvPr id="4" name="直線コネクタ 3">
            <a:extLst>
              <a:ext uri="{FF2B5EF4-FFF2-40B4-BE49-F238E27FC236}">
                <a16:creationId xmlns:a16="http://schemas.microsoft.com/office/drawing/2014/main" id="{E99CB171-522B-4592-9A46-999F4377DE5F}"/>
              </a:ext>
            </a:extLst>
          </p:cNvPr>
          <p:cNvCxnSpPr>
            <a:stCxn id="2" idx="3"/>
            <a:endCxn id="6" idx="1"/>
          </p:cNvCxnSpPr>
          <p:nvPr/>
        </p:nvCxnSpPr>
        <p:spPr>
          <a:xfrm flipV="1">
            <a:off x="3357455" y="2038353"/>
            <a:ext cx="1352551"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コネクタ: カギ線 20">
            <a:extLst>
              <a:ext uri="{FF2B5EF4-FFF2-40B4-BE49-F238E27FC236}">
                <a16:creationId xmlns:a16="http://schemas.microsoft.com/office/drawing/2014/main" id="{4283CFE1-BB9F-4195-A3CC-2A07AB39AEFA}"/>
              </a:ext>
            </a:extLst>
          </p:cNvPr>
          <p:cNvCxnSpPr>
            <a:cxnSpLocks/>
            <a:stCxn id="2" idx="3"/>
            <a:endCxn id="7" idx="1"/>
          </p:cNvCxnSpPr>
          <p:nvPr/>
        </p:nvCxnSpPr>
        <p:spPr>
          <a:xfrm>
            <a:off x="3357455" y="2038875"/>
            <a:ext cx="1352551" cy="71333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6" name="コネクタ: カギ線 25">
            <a:extLst>
              <a:ext uri="{FF2B5EF4-FFF2-40B4-BE49-F238E27FC236}">
                <a16:creationId xmlns:a16="http://schemas.microsoft.com/office/drawing/2014/main" id="{5311E92D-6935-49BD-B7EC-7187A30EA4AB}"/>
              </a:ext>
            </a:extLst>
          </p:cNvPr>
          <p:cNvCxnSpPr>
            <a:cxnSpLocks/>
            <a:stCxn id="2" idx="3"/>
            <a:endCxn id="8" idx="1"/>
          </p:cNvCxnSpPr>
          <p:nvPr/>
        </p:nvCxnSpPr>
        <p:spPr>
          <a:xfrm>
            <a:off x="3357455" y="2038875"/>
            <a:ext cx="1352551" cy="16647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9" name="コネクタ: カギ線 28">
            <a:extLst>
              <a:ext uri="{FF2B5EF4-FFF2-40B4-BE49-F238E27FC236}">
                <a16:creationId xmlns:a16="http://schemas.microsoft.com/office/drawing/2014/main" id="{913BA0F2-5CE5-4BC3-84DA-D51F6997F819}"/>
              </a:ext>
            </a:extLst>
          </p:cNvPr>
          <p:cNvCxnSpPr>
            <a:cxnSpLocks/>
            <a:stCxn id="2" idx="3"/>
            <a:endCxn id="9" idx="1"/>
          </p:cNvCxnSpPr>
          <p:nvPr/>
        </p:nvCxnSpPr>
        <p:spPr>
          <a:xfrm>
            <a:off x="3357455" y="2038875"/>
            <a:ext cx="1352551" cy="3158263"/>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2" name="直線コネクタ 31">
            <a:extLst>
              <a:ext uri="{FF2B5EF4-FFF2-40B4-BE49-F238E27FC236}">
                <a16:creationId xmlns:a16="http://schemas.microsoft.com/office/drawing/2014/main" id="{D65E7E2D-A9C6-4CBC-A9C3-AC6F51C20EE7}"/>
              </a:ext>
            </a:extLst>
          </p:cNvPr>
          <p:cNvCxnSpPr>
            <a:cxnSpLocks/>
            <a:stCxn id="6" idx="3"/>
            <a:endCxn id="11" idx="1"/>
          </p:cNvCxnSpPr>
          <p:nvPr/>
        </p:nvCxnSpPr>
        <p:spPr>
          <a:xfrm>
            <a:off x="6824556" y="2038353"/>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4" name="直線コネクタ 33">
            <a:extLst>
              <a:ext uri="{FF2B5EF4-FFF2-40B4-BE49-F238E27FC236}">
                <a16:creationId xmlns:a16="http://schemas.microsoft.com/office/drawing/2014/main" id="{2D16C4C3-511E-4B35-9EAD-00BB0807BBAC}"/>
              </a:ext>
            </a:extLst>
          </p:cNvPr>
          <p:cNvCxnSpPr>
            <a:cxnSpLocks/>
            <a:stCxn id="7" idx="3"/>
            <a:endCxn id="13" idx="1"/>
          </p:cNvCxnSpPr>
          <p:nvPr/>
        </p:nvCxnSpPr>
        <p:spPr>
          <a:xfrm>
            <a:off x="6824556" y="2752205"/>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5" name="コネクタ: カギ線 34">
            <a:extLst>
              <a:ext uri="{FF2B5EF4-FFF2-40B4-BE49-F238E27FC236}">
                <a16:creationId xmlns:a16="http://schemas.microsoft.com/office/drawing/2014/main" id="{378C4B29-840B-459D-8737-C5E41E74EFB0}"/>
              </a:ext>
            </a:extLst>
          </p:cNvPr>
          <p:cNvCxnSpPr>
            <a:cxnSpLocks/>
            <a:stCxn id="8" idx="3"/>
            <a:endCxn id="15" idx="1"/>
          </p:cNvCxnSpPr>
          <p:nvPr/>
        </p:nvCxnSpPr>
        <p:spPr>
          <a:xfrm flipV="1">
            <a:off x="6824556" y="3463784"/>
            <a:ext cx="1562099" cy="23987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7" name="コネクタ: カギ線 36">
            <a:extLst>
              <a:ext uri="{FF2B5EF4-FFF2-40B4-BE49-F238E27FC236}">
                <a16:creationId xmlns:a16="http://schemas.microsoft.com/office/drawing/2014/main" id="{58461C78-2EA5-4725-BB25-1E2EB85C60EE}"/>
              </a:ext>
            </a:extLst>
          </p:cNvPr>
          <p:cNvCxnSpPr>
            <a:cxnSpLocks/>
            <a:stCxn id="8" idx="3"/>
            <a:endCxn id="16" idx="1"/>
          </p:cNvCxnSpPr>
          <p:nvPr/>
        </p:nvCxnSpPr>
        <p:spPr>
          <a:xfrm>
            <a:off x="6824556" y="3703654"/>
            <a:ext cx="1562099" cy="2794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0" name="コネクタ: カギ線 39">
            <a:extLst>
              <a:ext uri="{FF2B5EF4-FFF2-40B4-BE49-F238E27FC236}">
                <a16:creationId xmlns:a16="http://schemas.microsoft.com/office/drawing/2014/main" id="{EF1FD710-F1EE-4BAB-AF45-2D15BB27DBBB}"/>
              </a:ext>
            </a:extLst>
          </p:cNvPr>
          <p:cNvCxnSpPr>
            <a:cxnSpLocks/>
            <a:stCxn id="9" idx="3"/>
            <a:endCxn id="17" idx="1"/>
          </p:cNvCxnSpPr>
          <p:nvPr/>
        </p:nvCxnSpPr>
        <p:spPr>
          <a:xfrm flipV="1">
            <a:off x="6824556" y="4657001"/>
            <a:ext cx="1562099" cy="540137"/>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2" name="コネクタ: カギ線 41">
            <a:extLst>
              <a:ext uri="{FF2B5EF4-FFF2-40B4-BE49-F238E27FC236}">
                <a16:creationId xmlns:a16="http://schemas.microsoft.com/office/drawing/2014/main" id="{A5F00BE2-79CE-40BD-A9E9-19232AE16A37}"/>
              </a:ext>
            </a:extLst>
          </p:cNvPr>
          <p:cNvCxnSpPr>
            <a:cxnSpLocks/>
            <a:stCxn id="9" idx="3"/>
            <a:endCxn id="18" idx="1"/>
          </p:cNvCxnSpPr>
          <p:nvPr/>
        </p:nvCxnSpPr>
        <p:spPr>
          <a:xfrm>
            <a:off x="6824556" y="5197138"/>
            <a:ext cx="1562099" cy="5505"/>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5" name="コネクタ: カギ線 44">
            <a:extLst>
              <a:ext uri="{FF2B5EF4-FFF2-40B4-BE49-F238E27FC236}">
                <a16:creationId xmlns:a16="http://schemas.microsoft.com/office/drawing/2014/main" id="{0D6CBA64-AD28-41A9-AD48-2BC67A627F54}"/>
              </a:ext>
            </a:extLst>
          </p:cNvPr>
          <p:cNvCxnSpPr>
            <a:cxnSpLocks/>
            <a:stCxn id="9" idx="3"/>
            <a:endCxn id="19" idx="1"/>
          </p:cNvCxnSpPr>
          <p:nvPr/>
        </p:nvCxnSpPr>
        <p:spPr>
          <a:xfrm>
            <a:off x="6824556" y="5197138"/>
            <a:ext cx="1562099" cy="536248"/>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439925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64"/>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800" dirty="0">
                <a:latin typeface="MS PGothic"/>
                <a:ea typeface="MS PGothic"/>
                <a:cs typeface="MS PGothic"/>
                <a:sym typeface="MS PGothic"/>
              </a:rPr>
              <a:t>グレード</a:t>
            </a:r>
            <a:r>
              <a:rPr lang="ja-JP" altLang="en-US" sz="2800" dirty="0">
                <a:latin typeface="MS PGothic"/>
                <a:ea typeface="MS PGothic"/>
                <a:cs typeface="MS PGothic"/>
                <a:sym typeface="MS PGothic"/>
              </a:rPr>
              <a:t>の決定方法</a:t>
            </a:r>
            <a:r>
              <a:rPr lang="en-US" altLang="ja-JP" sz="2800" dirty="0">
                <a:latin typeface="MS PGothic"/>
                <a:ea typeface="MS PGothic"/>
                <a:cs typeface="MS PGothic"/>
                <a:sym typeface="MS PGothic"/>
              </a:rPr>
              <a:t>(1/3)</a:t>
            </a:r>
            <a:endParaRPr sz="2800" dirty="0">
              <a:latin typeface="MS PGothic"/>
              <a:ea typeface="MS PGothic"/>
              <a:cs typeface="MS PGothic"/>
              <a:sym typeface="MS PGothic"/>
            </a:endParaRPr>
          </a:p>
        </p:txBody>
      </p:sp>
      <p:sp>
        <p:nvSpPr>
          <p:cNvPr id="319" name="Google Shape;319;p6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18</a:t>
            </a:fld>
            <a:endParaRPr dirty="0"/>
          </a:p>
        </p:txBody>
      </p:sp>
      <p:graphicFrame>
        <p:nvGraphicFramePr>
          <p:cNvPr id="2" name="表 2">
            <a:extLst>
              <a:ext uri="{FF2B5EF4-FFF2-40B4-BE49-F238E27FC236}">
                <a16:creationId xmlns:a16="http://schemas.microsoft.com/office/drawing/2014/main" id="{1FEE575A-D865-4D49-BD42-97FA81B60D44}"/>
              </a:ext>
            </a:extLst>
          </p:cNvPr>
          <p:cNvGraphicFramePr>
            <a:graphicFrameLocks noGrp="1"/>
          </p:cNvGraphicFramePr>
          <p:nvPr>
            <p:extLst>
              <p:ext uri="{D42A27DB-BD31-4B8C-83A1-F6EECF244321}">
                <p14:modId xmlns:p14="http://schemas.microsoft.com/office/powerpoint/2010/main" val="3394533423"/>
              </p:ext>
            </p:extLst>
          </p:nvPr>
        </p:nvGraphicFramePr>
        <p:xfrm>
          <a:off x="1037771" y="3429000"/>
          <a:ext cx="9467802" cy="1543875"/>
        </p:xfrm>
        <a:graphic>
          <a:graphicData uri="http://schemas.openxmlformats.org/drawingml/2006/table">
            <a:tbl>
              <a:tblPr firstRow="1" bandRow="1">
                <a:tableStyleId>{3EBB8C7F-62F0-42B7-BCC9-38FDB687F34F}</a:tableStyleId>
              </a:tblPr>
              <a:tblGrid>
                <a:gridCol w="1044000">
                  <a:extLst>
                    <a:ext uri="{9D8B030D-6E8A-4147-A177-3AD203B41FA5}">
                      <a16:colId xmlns:a16="http://schemas.microsoft.com/office/drawing/2014/main" val="2142136120"/>
                    </a:ext>
                  </a:extLst>
                </a:gridCol>
                <a:gridCol w="935978">
                  <a:extLst>
                    <a:ext uri="{9D8B030D-6E8A-4147-A177-3AD203B41FA5}">
                      <a16:colId xmlns:a16="http://schemas.microsoft.com/office/drawing/2014/main" val="1171434162"/>
                    </a:ext>
                  </a:extLst>
                </a:gridCol>
                <a:gridCol w="935978">
                  <a:extLst>
                    <a:ext uri="{9D8B030D-6E8A-4147-A177-3AD203B41FA5}">
                      <a16:colId xmlns:a16="http://schemas.microsoft.com/office/drawing/2014/main" val="2550891175"/>
                    </a:ext>
                  </a:extLst>
                </a:gridCol>
                <a:gridCol w="935978">
                  <a:extLst>
                    <a:ext uri="{9D8B030D-6E8A-4147-A177-3AD203B41FA5}">
                      <a16:colId xmlns:a16="http://schemas.microsoft.com/office/drawing/2014/main" val="321486375"/>
                    </a:ext>
                  </a:extLst>
                </a:gridCol>
                <a:gridCol w="935978">
                  <a:extLst>
                    <a:ext uri="{9D8B030D-6E8A-4147-A177-3AD203B41FA5}">
                      <a16:colId xmlns:a16="http://schemas.microsoft.com/office/drawing/2014/main" val="2062524827"/>
                    </a:ext>
                  </a:extLst>
                </a:gridCol>
                <a:gridCol w="935978">
                  <a:extLst>
                    <a:ext uri="{9D8B030D-6E8A-4147-A177-3AD203B41FA5}">
                      <a16:colId xmlns:a16="http://schemas.microsoft.com/office/drawing/2014/main" val="2318791643"/>
                    </a:ext>
                  </a:extLst>
                </a:gridCol>
                <a:gridCol w="935978">
                  <a:extLst>
                    <a:ext uri="{9D8B030D-6E8A-4147-A177-3AD203B41FA5}">
                      <a16:colId xmlns:a16="http://schemas.microsoft.com/office/drawing/2014/main" val="2239073454"/>
                    </a:ext>
                  </a:extLst>
                </a:gridCol>
                <a:gridCol w="935978">
                  <a:extLst>
                    <a:ext uri="{9D8B030D-6E8A-4147-A177-3AD203B41FA5}">
                      <a16:colId xmlns:a16="http://schemas.microsoft.com/office/drawing/2014/main" val="1787719927"/>
                    </a:ext>
                  </a:extLst>
                </a:gridCol>
                <a:gridCol w="935978">
                  <a:extLst>
                    <a:ext uri="{9D8B030D-6E8A-4147-A177-3AD203B41FA5}">
                      <a16:colId xmlns:a16="http://schemas.microsoft.com/office/drawing/2014/main" val="891134222"/>
                    </a:ext>
                  </a:extLst>
                </a:gridCol>
                <a:gridCol w="935978">
                  <a:extLst>
                    <a:ext uri="{9D8B030D-6E8A-4147-A177-3AD203B41FA5}">
                      <a16:colId xmlns:a16="http://schemas.microsoft.com/office/drawing/2014/main" val="2489713645"/>
                    </a:ext>
                  </a:extLst>
                </a:gridCol>
              </a:tblGrid>
              <a:tr h="514625">
                <a:tc>
                  <a:txBody>
                    <a:bodyPr/>
                    <a:lstStyle/>
                    <a:p>
                      <a:pPr algn="ctr"/>
                      <a:r>
                        <a:rPr kumimoji="1" lang="ja-JP" altLang="en-US" sz="1600" dirty="0">
                          <a:solidFill>
                            <a:schemeClr val="bg1"/>
                          </a:solidFill>
                        </a:rPr>
                        <a:t>グレード</a:t>
                      </a:r>
                    </a:p>
                  </a:txBody>
                  <a:tcPr anchor="ctr">
                    <a:solidFill>
                      <a:srgbClr val="193E4A"/>
                    </a:solidFill>
                  </a:tcPr>
                </a:tc>
                <a:tc gridSpan="3">
                  <a:txBody>
                    <a:bodyPr/>
                    <a:lstStyle/>
                    <a:p>
                      <a:pPr algn="ctr"/>
                      <a:r>
                        <a:rPr kumimoji="1" lang="en-US" altLang="ja-JP" sz="1600" dirty="0">
                          <a:solidFill>
                            <a:schemeClr val="bg1"/>
                          </a:solidFill>
                        </a:rPr>
                        <a:t>Principal / Senior Manager</a:t>
                      </a:r>
                      <a:endParaRPr kumimoji="1" lang="ja-JP" altLang="en-US" sz="1600" dirty="0">
                        <a:solidFill>
                          <a:schemeClr val="bg1"/>
                        </a:solidFill>
                      </a:endParaRPr>
                    </a:p>
                  </a:txBody>
                  <a:tcPr anchor="ctr">
                    <a:solidFill>
                      <a:srgbClr val="193E4A"/>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600" dirty="0">
                          <a:solidFill>
                            <a:schemeClr val="bg1"/>
                          </a:solidFill>
                        </a:rPr>
                        <a:t>Senior Developer / Manager</a:t>
                      </a:r>
                      <a:endParaRPr kumimoji="1" lang="ja-JP" altLang="en-US" sz="1600" dirty="0">
                        <a:solidFill>
                          <a:schemeClr val="bg1"/>
                        </a:solidFill>
                      </a:endParaRPr>
                    </a:p>
                  </a:txBody>
                  <a:tcPr anchor="ctr">
                    <a:solidFill>
                      <a:srgbClr val="193E4A"/>
                    </a:solidFill>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en-US" altLang="ja-JP" sz="1600" dirty="0">
                          <a:solidFill>
                            <a:schemeClr val="bg1"/>
                          </a:solidFill>
                        </a:rPr>
                        <a:t>Developer / Associate</a:t>
                      </a:r>
                      <a:endParaRPr kumimoji="1" lang="ja-JP" altLang="en-US" sz="1600" dirty="0">
                        <a:solidFill>
                          <a:schemeClr val="bg1"/>
                        </a:solidFill>
                      </a:endParaRPr>
                    </a:p>
                  </a:txBody>
                  <a:tcPr anchor="ctr">
                    <a:solidFill>
                      <a:srgbClr val="193E4A"/>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159134730"/>
                  </a:ext>
                </a:extLst>
              </a:tr>
              <a:tr h="514625">
                <a:tc>
                  <a:txBody>
                    <a:bodyPr/>
                    <a:lstStyle/>
                    <a:p>
                      <a:pPr algn="ctr"/>
                      <a:r>
                        <a:rPr kumimoji="1" lang="ja-JP" altLang="en-US" sz="1600" dirty="0">
                          <a:solidFill>
                            <a:schemeClr val="bg1"/>
                          </a:solidFill>
                        </a:rPr>
                        <a:t>ランク</a:t>
                      </a:r>
                    </a:p>
                  </a:txBody>
                  <a:tcPr anchor="ctr">
                    <a:solidFill>
                      <a:srgbClr val="193E4A"/>
                    </a:solidFill>
                  </a:tcPr>
                </a:tc>
                <a:tc>
                  <a:txBody>
                    <a:bodyPr/>
                    <a:lstStyle/>
                    <a:p>
                      <a:pPr algn="ctr"/>
                      <a:r>
                        <a:rPr kumimoji="1" lang="en-US" altLang="ja-JP" sz="1600" dirty="0"/>
                        <a:t>H</a:t>
                      </a:r>
                      <a:endParaRPr kumimoji="1" lang="ja-JP" altLang="en-US" sz="1600" dirty="0"/>
                    </a:p>
                  </a:txBody>
                  <a:tcPr anchor="ctr"/>
                </a:tc>
                <a:tc>
                  <a:txBody>
                    <a:bodyPr/>
                    <a:lstStyle/>
                    <a:p>
                      <a:pPr algn="ctr"/>
                      <a:r>
                        <a:rPr kumimoji="1" lang="en-US" altLang="ja-JP" sz="1600" dirty="0"/>
                        <a:t>M</a:t>
                      </a:r>
                      <a:endParaRPr kumimoji="1" lang="ja-JP" altLang="en-US" sz="1600" dirty="0"/>
                    </a:p>
                  </a:txBody>
                  <a:tcPr anchor="ctr"/>
                </a:tc>
                <a:tc>
                  <a:txBody>
                    <a:bodyPr/>
                    <a:lstStyle/>
                    <a:p>
                      <a:pPr algn="ctr"/>
                      <a:r>
                        <a:rPr kumimoji="1" lang="en-US" altLang="ja-JP" sz="1600" dirty="0"/>
                        <a:t>L</a:t>
                      </a:r>
                      <a:endParaRPr kumimoji="1" lang="ja-JP" altLang="en-US" sz="1600" dirty="0"/>
                    </a:p>
                  </a:txBody>
                  <a:tcPr anchor="ctr"/>
                </a:tc>
                <a:tc>
                  <a:txBody>
                    <a:bodyPr/>
                    <a:lstStyle/>
                    <a:p>
                      <a:pPr algn="ctr"/>
                      <a:r>
                        <a:rPr kumimoji="1" lang="en-US" altLang="ja-JP" sz="1600" dirty="0"/>
                        <a:t>H</a:t>
                      </a:r>
                      <a:endParaRPr kumimoji="1" lang="ja-JP" altLang="en-US" sz="1600" dirty="0"/>
                    </a:p>
                  </a:txBody>
                  <a:tcPr anchor="ctr"/>
                </a:tc>
                <a:tc>
                  <a:txBody>
                    <a:bodyPr/>
                    <a:lstStyle/>
                    <a:p>
                      <a:pPr algn="ctr"/>
                      <a:r>
                        <a:rPr kumimoji="1" lang="en-US" altLang="ja-JP" sz="1600" dirty="0"/>
                        <a:t>M</a:t>
                      </a:r>
                      <a:endParaRPr kumimoji="1" lang="ja-JP" altLang="en-US" sz="1600" dirty="0"/>
                    </a:p>
                  </a:txBody>
                  <a:tcPr anchor="ctr"/>
                </a:tc>
                <a:tc>
                  <a:txBody>
                    <a:bodyPr/>
                    <a:lstStyle/>
                    <a:p>
                      <a:pPr algn="ctr"/>
                      <a:r>
                        <a:rPr kumimoji="1" lang="en-US" altLang="ja-JP" sz="1600" dirty="0"/>
                        <a:t>L</a:t>
                      </a:r>
                      <a:endParaRPr kumimoji="1" lang="ja-JP" altLang="en-US" sz="1600" dirty="0"/>
                    </a:p>
                  </a:txBody>
                  <a:tcPr anchor="ctr"/>
                </a:tc>
                <a:tc>
                  <a:txBody>
                    <a:bodyPr/>
                    <a:lstStyle/>
                    <a:p>
                      <a:pPr algn="ctr"/>
                      <a:r>
                        <a:rPr kumimoji="1" lang="en-US" altLang="ja-JP" sz="1600" dirty="0"/>
                        <a:t>H</a:t>
                      </a:r>
                      <a:endParaRPr kumimoji="1" lang="ja-JP" altLang="en-US" sz="1600" dirty="0"/>
                    </a:p>
                  </a:txBody>
                  <a:tcPr anchor="ctr"/>
                </a:tc>
                <a:tc>
                  <a:txBody>
                    <a:bodyPr/>
                    <a:lstStyle/>
                    <a:p>
                      <a:pPr algn="ctr"/>
                      <a:r>
                        <a:rPr kumimoji="1" lang="en-US" altLang="ja-JP" sz="1600" dirty="0"/>
                        <a:t>M</a:t>
                      </a:r>
                      <a:endParaRPr kumimoji="1" lang="ja-JP" altLang="en-US" sz="1600" dirty="0"/>
                    </a:p>
                  </a:txBody>
                  <a:tcPr anchor="ctr"/>
                </a:tc>
                <a:tc>
                  <a:txBody>
                    <a:bodyPr/>
                    <a:lstStyle/>
                    <a:p>
                      <a:pPr algn="ctr"/>
                      <a:r>
                        <a:rPr kumimoji="1" lang="en-US" altLang="ja-JP" sz="1600" dirty="0"/>
                        <a:t>L</a:t>
                      </a:r>
                      <a:endParaRPr kumimoji="1" lang="ja-JP" altLang="en-US" sz="1600" dirty="0"/>
                    </a:p>
                  </a:txBody>
                  <a:tcPr anchor="ctr"/>
                </a:tc>
                <a:extLst>
                  <a:ext uri="{0D108BD9-81ED-4DB2-BD59-A6C34878D82A}">
                    <a16:rowId xmlns:a16="http://schemas.microsoft.com/office/drawing/2014/main" val="2811072711"/>
                  </a:ext>
                </a:extLst>
              </a:tr>
              <a:tr h="514625">
                <a:tc>
                  <a:txBody>
                    <a:bodyPr/>
                    <a:lstStyle/>
                    <a:p>
                      <a:pPr algn="ctr"/>
                      <a:r>
                        <a:rPr kumimoji="1" lang="ja-JP" altLang="en-US" sz="1600" dirty="0">
                          <a:solidFill>
                            <a:schemeClr val="bg1"/>
                          </a:solidFill>
                        </a:rPr>
                        <a:t>ポイント</a:t>
                      </a:r>
                    </a:p>
                  </a:txBody>
                  <a:tcPr anchor="ctr">
                    <a:solidFill>
                      <a:srgbClr val="193E4A"/>
                    </a:solidFill>
                  </a:tcPr>
                </a:tc>
                <a:tc>
                  <a:txBody>
                    <a:bodyPr/>
                    <a:lstStyle/>
                    <a:p>
                      <a:pPr algn="ctr"/>
                      <a:r>
                        <a:rPr kumimoji="1" lang="en-US" altLang="ja-JP" sz="1600" dirty="0"/>
                        <a:t>12</a:t>
                      </a:r>
                      <a:endParaRPr kumimoji="1" lang="ja-JP" altLang="en-US" sz="1600" dirty="0"/>
                    </a:p>
                  </a:txBody>
                  <a:tcPr anchor="ctr"/>
                </a:tc>
                <a:tc>
                  <a:txBody>
                    <a:bodyPr/>
                    <a:lstStyle/>
                    <a:p>
                      <a:pPr algn="ctr"/>
                      <a:r>
                        <a:rPr kumimoji="1" lang="en-US" altLang="ja-JP" sz="1600" dirty="0"/>
                        <a:t>11</a:t>
                      </a:r>
                      <a:endParaRPr kumimoji="1" lang="ja-JP" altLang="en-US" sz="1600" dirty="0"/>
                    </a:p>
                  </a:txBody>
                  <a:tcPr anchor="ctr"/>
                </a:tc>
                <a:tc>
                  <a:txBody>
                    <a:bodyPr/>
                    <a:lstStyle/>
                    <a:p>
                      <a:pPr algn="ctr"/>
                      <a:r>
                        <a:rPr kumimoji="1" lang="en-US" altLang="ja-JP" sz="1600" dirty="0"/>
                        <a:t>10</a:t>
                      </a:r>
                      <a:endParaRPr kumimoji="1" lang="ja-JP" altLang="en-US" sz="1600" dirty="0"/>
                    </a:p>
                  </a:txBody>
                  <a:tcPr anchor="ctr"/>
                </a:tc>
                <a:tc>
                  <a:txBody>
                    <a:bodyPr/>
                    <a:lstStyle/>
                    <a:p>
                      <a:pPr algn="ctr"/>
                      <a:r>
                        <a:rPr kumimoji="1" lang="en-US" altLang="ja-JP" sz="1600" dirty="0"/>
                        <a:t>7</a:t>
                      </a:r>
                      <a:endParaRPr kumimoji="1" lang="ja-JP" altLang="en-US" sz="1600" dirty="0"/>
                    </a:p>
                  </a:txBody>
                  <a:tcPr anchor="ctr"/>
                </a:tc>
                <a:tc>
                  <a:txBody>
                    <a:bodyPr/>
                    <a:lstStyle/>
                    <a:p>
                      <a:pPr algn="ctr"/>
                      <a:r>
                        <a:rPr kumimoji="1" lang="en-US" altLang="ja-JP" sz="1600" dirty="0"/>
                        <a:t>6</a:t>
                      </a:r>
                      <a:endParaRPr kumimoji="1" lang="ja-JP" altLang="en-US" sz="1600" dirty="0"/>
                    </a:p>
                  </a:txBody>
                  <a:tcPr anchor="ctr"/>
                </a:tc>
                <a:tc>
                  <a:txBody>
                    <a:bodyPr/>
                    <a:lstStyle/>
                    <a:p>
                      <a:pPr algn="ctr"/>
                      <a:r>
                        <a:rPr kumimoji="1" lang="en-US" altLang="ja-JP" sz="1600" dirty="0"/>
                        <a:t>5</a:t>
                      </a:r>
                      <a:endParaRPr kumimoji="1" lang="ja-JP" altLang="en-US" sz="1600" dirty="0"/>
                    </a:p>
                  </a:txBody>
                  <a:tcPr anchor="ctr"/>
                </a:tc>
                <a:tc>
                  <a:txBody>
                    <a:bodyPr/>
                    <a:lstStyle/>
                    <a:p>
                      <a:pPr algn="ctr"/>
                      <a:r>
                        <a:rPr kumimoji="1" lang="en-US" altLang="ja-JP" sz="1600" dirty="0"/>
                        <a:t>2</a:t>
                      </a:r>
                      <a:endParaRPr kumimoji="1" lang="ja-JP" altLang="en-US" sz="1600" dirty="0"/>
                    </a:p>
                  </a:txBody>
                  <a:tcPr anchor="ctr"/>
                </a:tc>
                <a:tc>
                  <a:txBody>
                    <a:bodyPr/>
                    <a:lstStyle/>
                    <a:p>
                      <a:pPr algn="ctr"/>
                      <a:r>
                        <a:rPr kumimoji="1" lang="en-US" altLang="ja-JP" sz="1600" dirty="0"/>
                        <a:t>1</a:t>
                      </a:r>
                      <a:endParaRPr kumimoji="1" lang="ja-JP" altLang="en-US" sz="1600" dirty="0"/>
                    </a:p>
                  </a:txBody>
                  <a:tcPr anchor="ctr"/>
                </a:tc>
                <a:tc>
                  <a:txBody>
                    <a:bodyPr/>
                    <a:lstStyle/>
                    <a:p>
                      <a:pPr algn="ctr"/>
                      <a:r>
                        <a:rPr kumimoji="1" lang="en-US" altLang="ja-JP" sz="1600" dirty="0"/>
                        <a:t>0</a:t>
                      </a:r>
                      <a:endParaRPr kumimoji="1" lang="ja-JP" altLang="en-US" sz="1600" dirty="0"/>
                    </a:p>
                  </a:txBody>
                  <a:tcPr anchor="ctr"/>
                </a:tc>
                <a:extLst>
                  <a:ext uri="{0D108BD9-81ED-4DB2-BD59-A6C34878D82A}">
                    <a16:rowId xmlns:a16="http://schemas.microsoft.com/office/drawing/2014/main" val="322400996"/>
                  </a:ext>
                </a:extLst>
              </a:tr>
            </a:tbl>
          </a:graphicData>
        </a:graphic>
      </p:graphicFrame>
      <p:sp>
        <p:nvSpPr>
          <p:cNvPr id="6" name="Google Shape;638;p83">
            <a:extLst>
              <a:ext uri="{FF2B5EF4-FFF2-40B4-BE49-F238E27FC236}">
                <a16:creationId xmlns:a16="http://schemas.microsoft.com/office/drawing/2014/main" id="{8062C1F3-65C3-4A88-A2A8-BA5DCD6EDD32}"/>
              </a:ext>
            </a:extLst>
          </p:cNvPr>
          <p:cNvSpPr txBox="1">
            <a:spLocks/>
          </p:cNvSpPr>
          <p:nvPr/>
        </p:nvSpPr>
        <p:spPr>
          <a:xfrm>
            <a:off x="548908" y="1134599"/>
            <a:ext cx="10928100" cy="546821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lnSpc>
                <a:spcPts val="2160"/>
              </a:lnSpc>
              <a:buClr>
                <a:schemeClr val="dk1"/>
              </a:buClr>
              <a:buSzPts val="2800"/>
            </a:pPr>
            <a:r>
              <a:rPr lang="ja-JP" altLang="en-US" sz="2000" dirty="0">
                <a:latin typeface="MS PGothic"/>
                <a:ea typeface="MS PGothic"/>
              </a:rPr>
              <a:t>グレードを</a:t>
            </a:r>
            <a:r>
              <a:rPr lang="ja-JP" altLang="en-US" sz="2000" dirty="0">
                <a:latin typeface="MS PGothic"/>
                <a:ea typeface="MS PGothic"/>
                <a:cs typeface="MS PGothic"/>
                <a:sym typeface="MS PGothic"/>
              </a:rPr>
              <a:t>大きく</a:t>
            </a:r>
            <a:r>
              <a:rPr lang="en-US" altLang="ja-JP" sz="2000" dirty="0">
                <a:latin typeface="MS PGothic"/>
                <a:ea typeface="MS PGothic"/>
                <a:cs typeface="MS PGothic"/>
                <a:sym typeface="MS PGothic"/>
              </a:rPr>
              <a:t>3</a:t>
            </a:r>
            <a:r>
              <a:rPr lang="ja-JP" altLang="en-US" sz="2000" dirty="0">
                <a:latin typeface="MS PGothic"/>
                <a:ea typeface="MS PGothic"/>
                <a:cs typeface="MS PGothic"/>
                <a:sym typeface="MS PGothic"/>
              </a:rPr>
              <a:t>段階とし、それぞれのグレードを</a:t>
            </a:r>
            <a:r>
              <a:rPr lang="en-US" altLang="ja-JP" sz="2000" dirty="0">
                <a:latin typeface="MS PGothic"/>
                <a:ea typeface="MS PGothic"/>
                <a:cs typeface="MS PGothic"/>
                <a:sym typeface="MS PGothic"/>
              </a:rPr>
              <a:t>3</a:t>
            </a:r>
            <a:r>
              <a:rPr lang="ja-JP" altLang="en-US" sz="2000" dirty="0">
                <a:latin typeface="MS PGothic"/>
                <a:ea typeface="MS PGothic"/>
                <a:cs typeface="MS PGothic"/>
                <a:sym typeface="MS PGothic"/>
              </a:rPr>
              <a:t>つのランク（</a:t>
            </a:r>
            <a:r>
              <a:rPr lang="en-US" altLang="ja-JP" sz="2000" dirty="0">
                <a:latin typeface="MS PGothic"/>
                <a:ea typeface="MS PGothic"/>
                <a:cs typeface="MS PGothic"/>
                <a:sym typeface="MS PGothic"/>
              </a:rPr>
              <a:t>H, M, L</a:t>
            </a:r>
            <a:r>
              <a:rPr lang="ja-JP" altLang="en-US" sz="2000" dirty="0">
                <a:latin typeface="MS PGothic"/>
                <a:ea typeface="MS PGothic"/>
                <a:cs typeface="MS PGothic"/>
                <a:sym typeface="MS PGothic"/>
              </a:rPr>
              <a:t>）に分け</a:t>
            </a:r>
            <a:r>
              <a:rPr lang="ja-JP" altLang="en-US" sz="2000" dirty="0">
                <a:latin typeface="MS PGothic"/>
                <a:ea typeface="MS PGothic"/>
              </a:rPr>
              <a:t>て</a:t>
            </a:r>
            <a:r>
              <a:rPr lang="en-US" altLang="ja-JP" sz="2000" dirty="0">
                <a:latin typeface="MS PGothic"/>
                <a:ea typeface="MS PGothic"/>
              </a:rPr>
              <a:t>9</a:t>
            </a:r>
            <a:r>
              <a:rPr lang="ja-JP" altLang="en-US" sz="2000" dirty="0">
                <a:latin typeface="MS PGothic"/>
                <a:ea typeface="MS PGothic"/>
              </a:rPr>
              <a:t>段階とする</a:t>
            </a:r>
            <a:r>
              <a:rPr lang="ja-JP" altLang="en-US" sz="2000" dirty="0">
                <a:latin typeface="MS PGothic"/>
                <a:ea typeface="MS PGothic"/>
                <a:cs typeface="MS PGothic"/>
                <a:sym typeface="MS PGothic"/>
              </a:rPr>
              <a:t>。</a:t>
            </a:r>
            <a:br>
              <a:rPr lang="ja-JP" altLang="en-US" sz="2000" dirty="0">
                <a:latin typeface="MS PGothic"/>
                <a:ea typeface="MS PGothic"/>
                <a:cs typeface="MS PGothic"/>
                <a:sym typeface="MS PGothic"/>
              </a:rPr>
            </a:br>
            <a:r>
              <a:rPr lang="ja-JP" altLang="en-US" sz="2000" dirty="0">
                <a:latin typeface="MS PGothic"/>
                <a:ea typeface="MS PGothic"/>
                <a:cs typeface="MS PGothic"/>
                <a:sym typeface="MS PGothic"/>
              </a:rPr>
              <a:t>グレードの決定はスキル評価基準を用い、</a:t>
            </a:r>
            <a:r>
              <a:rPr lang="ja-JP" altLang="en-US" sz="2000" dirty="0">
                <a:latin typeface="MS PGothic"/>
                <a:ea typeface="MS PGothic"/>
              </a:rPr>
              <a:t>スキル評価基準の</a:t>
            </a:r>
            <a:r>
              <a:rPr lang="en-US" altLang="ja-JP" sz="2000" dirty="0">
                <a:latin typeface="MS PGothic"/>
                <a:ea typeface="MS PGothic"/>
              </a:rPr>
              <a:t>Principal/Senior Manager</a:t>
            </a:r>
            <a:r>
              <a:rPr lang="ja-JP" altLang="en-US" sz="2000" dirty="0">
                <a:latin typeface="MS PGothic"/>
                <a:ea typeface="MS PGothic"/>
              </a:rPr>
              <a:t>の</a:t>
            </a:r>
            <a:r>
              <a:rPr lang="en-US" altLang="ja-JP" sz="2000" dirty="0">
                <a:latin typeface="MS PGothic"/>
                <a:ea typeface="MS PGothic"/>
              </a:rPr>
              <a:t>H</a:t>
            </a:r>
            <a:r>
              <a:rPr lang="ja-JP" altLang="en-US" sz="2000" dirty="0">
                <a:latin typeface="MS PGothic"/>
                <a:ea typeface="MS PGothic"/>
              </a:rPr>
              <a:t>から順に以下のようにポイントを設定する。</a:t>
            </a:r>
            <a:br>
              <a:rPr lang="ja-JP" altLang="en-US" sz="2000" dirty="0">
                <a:latin typeface="MS PGothic"/>
                <a:ea typeface="MS PGothic"/>
              </a:rPr>
            </a:br>
            <a:r>
              <a:rPr lang="ja-JP" altLang="en-US" sz="2000" dirty="0">
                <a:latin typeface="MS PGothic"/>
                <a:ea typeface="MS PGothic"/>
              </a:rPr>
              <a:t>グレード間でのポイントの差が</a:t>
            </a:r>
            <a:r>
              <a:rPr lang="en-US" altLang="ja-JP" sz="2000" dirty="0">
                <a:latin typeface="MS PGothic"/>
                <a:ea typeface="MS PGothic"/>
              </a:rPr>
              <a:t>3</a:t>
            </a:r>
            <a:r>
              <a:rPr lang="ja-JP" altLang="en-US" sz="2000" dirty="0">
                <a:latin typeface="MS PGothic"/>
                <a:ea typeface="MS PGothic"/>
              </a:rPr>
              <a:t>ポイントあるのは、グレード間では各スキルのレベルが大きく異なるため、差を大きくしている。</a:t>
            </a:r>
            <a:endParaRPr lang="ja-JP" altLang="en-US" sz="2000" dirty="0">
              <a:latin typeface="MS PGothic"/>
              <a:ea typeface="MS PGothic"/>
              <a:cs typeface="MS PGothic"/>
              <a:sym typeface="MS PGothic"/>
            </a:endParaRPr>
          </a:p>
          <a:p>
            <a:pPr lvl="0">
              <a:lnSpc>
                <a:spcPct val="90000"/>
              </a:lnSpc>
              <a:spcBef>
                <a:spcPts val="1000"/>
              </a:spcBef>
              <a:buClr>
                <a:schemeClr val="dk1"/>
              </a:buClr>
              <a:buSzPts val="2800"/>
            </a:pPr>
            <a:r>
              <a:rPr lang="ja-JP" altLang="en-US" sz="2000" dirty="0">
                <a:latin typeface="MS PGothic"/>
                <a:ea typeface="MS PGothic"/>
                <a:cs typeface="MS PGothic"/>
                <a:sym typeface="MS PGothic"/>
              </a:rPr>
              <a:t>なお、このポイントは制度運用後に見直す場合がある。</a:t>
            </a:r>
          </a:p>
          <a:p>
            <a:pPr lvl="0">
              <a:lnSpc>
                <a:spcPct val="90000"/>
              </a:lnSpc>
              <a:spcBef>
                <a:spcPts val="1000"/>
              </a:spcBef>
              <a:buClr>
                <a:schemeClr val="dk1"/>
              </a:buClr>
              <a:buSzPts val="2800"/>
            </a:pPr>
            <a:endParaRPr lang="ja-JP" altLang="en-US" sz="2000" dirty="0">
              <a:latin typeface="MS PGothic"/>
              <a:ea typeface="MS PGothic"/>
              <a:cs typeface="MS PGothic"/>
              <a:sym typeface="MS PGothic"/>
            </a:endParaRPr>
          </a:p>
          <a:p>
            <a:pPr lvl="0">
              <a:lnSpc>
                <a:spcPct val="90000"/>
              </a:lnSpc>
              <a:spcBef>
                <a:spcPts val="1000"/>
              </a:spcBef>
              <a:buClr>
                <a:schemeClr val="dk1"/>
              </a:buClr>
              <a:buSzPts val="2800"/>
            </a:pPr>
            <a:endParaRPr lang="ja-JP" altLang="en-US" sz="2000" dirty="0">
              <a:latin typeface="MS PGothic"/>
              <a:ea typeface="MS PGothic"/>
              <a:cs typeface="MS PGothic"/>
              <a:sym typeface="MS PGothic"/>
            </a:endParaRPr>
          </a:p>
          <a:p>
            <a:pPr lvl="0">
              <a:lnSpc>
                <a:spcPct val="90000"/>
              </a:lnSpc>
              <a:spcBef>
                <a:spcPts val="1000"/>
              </a:spcBef>
              <a:buClr>
                <a:schemeClr val="dk1"/>
              </a:buClr>
              <a:buSzPts val="2800"/>
            </a:pPr>
            <a:endParaRPr lang="ja-JP" altLang="en-US" sz="2000" dirty="0">
              <a:latin typeface="MS PGothic"/>
              <a:ea typeface="MS PGothic"/>
              <a:cs typeface="MS PGothic"/>
              <a:sym typeface="MS PGothic"/>
            </a:endParaRPr>
          </a:p>
          <a:p>
            <a:pPr lvl="0">
              <a:lnSpc>
                <a:spcPct val="90000"/>
              </a:lnSpc>
              <a:spcBef>
                <a:spcPts val="1000"/>
              </a:spcBef>
              <a:buClr>
                <a:schemeClr val="dk1"/>
              </a:buClr>
              <a:buSzPts val="2800"/>
            </a:pPr>
            <a:endParaRPr lang="ja-JP" altLang="en-US" sz="2000" dirty="0">
              <a:latin typeface="MS PGothic"/>
              <a:ea typeface="MS PGothic"/>
              <a:cs typeface="MS PGothic"/>
              <a:sym typeface="MS PGothic"/>
            </a:endParaRPr>
          </a:p>
          <a:p>
            <a:pPr lvl="0">
              <a:lnSpc>
                <a:spcPct val="90000"/>
              </a:lnSpc>
              <a:spcBef>
                <a:spcPts val="1000"/>
              </a:spcBef>
              <a:buClr>
                <a:schemeClr val="dk1"/>
              </a:buClr>
              <a:buSzPts val="2800"/>
            </a:pPr>
            <a:endParaRPr lang="ja-JP" altLang="en-US" sz="2000" dirty="0">
              <a:latin typeface="MS PGothic"/>
              <a:ea typeface="MS PGothic"/>
              <a:cs typeface="MS PGothic"/>
              <a:sym typeface="MS PGothic"/>
            </a:endParaRPr>
          </a:p>
        </p:txBody>
      </p:sp>
    </p:spTree>
    <p:extLst>
      <p:ext uri="{BB962C8B-B14F-4D97-AF65-F5344CB8AC3E}">
        <p14:creationId xmlns:p14="http://schemas.microsoft.com/office/powerpoint/2010/main" val="2654258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2"/>
          <p:cNvSpPr txBox="1"/>
          <p:nvPr/>
        </p:nvSpPr>
        <p:spPr>
          <a:xfrm>
            <a:off x="2374900" y="184477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Principal</a:t>
            </a:r>
            <a:endParaRPr dirty="0">
              <a:latin typeface="MS PGothic"/>
              <a:ea typeface="MS PGothic"/>
              <a:cs typeface="MS PGothic"/>
              <a:sym typeface="MS PGothic"/>
            </a:endParaRPr>
          </a:p>
        </p:txBody>
      </p:sp>
      <p:graphicFrame>
        <p:nvGraphicFramePr>
          <p:cNvPr id="445" name="Google Shape;445;p72"/>
          <p:cNvGraphicFramePr/>
          <p:nvPr>
            <p:extLst>
              <p:ext uri="{D42A27DB-BD31-4B8C-83A1-F6EECF244321}">
                <p14:modId xmlns:p14="http://schemas.microsoft.com/office/powerpoint/2010/main" val="1917009673"/>
              </p:ext>
            </p:extLst>
          </p:nvPr>
        </p:nvGraphicFramePr>
        <p:xfrm>
          <a:off x="538966" y="2190859"/>
          <a:ext cx="11557600" cy="4531549"/>
        </p:xfrm>
        <a:graphic>
          <a:graphicData uri="http://schemas.openxmlformats.org/drawingml/2006/table">
            <a:tbl>
              <a:tblPr>
                <a:noFill/>
                <a:tableStyleId>{3EBB8C7F-62F0-42B7-BCC9-38FDB687F34F}</a:tableStyleId>
              </a:tblPr>
              <a:tblGrid>
                <a:gridCol w="382850">
                  <a:extLst>
                    <a:ext uri="{9D8B030D-6E8A-4147-A177-3AD203B41FA5}">
                      <a16:colId xmlns:a16="http://schemas.microsoft.com/office/drawing/2014/main" val="20000"/>
                    </a:ext>
                  </a:extLst>
                </a:gridCol>
                <a:gridCol w="1455200">
                  <a:extLst>
                    <a:ext uri="{9D8B030D-6E8A-4147-A177-3AD203B41FA5}">
                      <a16:colId xmlns:a16="http://schemas.microsoft.com/office/drawing/2014/main" val="20001"/>
                    </a:ext>
                  </a:extLst>
                </a:gridCol>
                <a:gridCol w="1079950">
                  <a:extLst>
                    <a:ext uri="{9D8B030D-6E8A-4147-A177-3AD203B41FA5}">
                      <a16:colId xmlns:a16="http://schemas.microsoft.com/office/drawing/2014/main" val="20002"/>
                    </a:ext>
                  </a:extLst>
                </a:gridCol>
                <a:gridCol w="1079950">
                  <a:extLst>
                    <a:ext uri="{9D8B030D-6E8A-4147-A177-3AD203B41FA5}">
                      <a16:colId xmlns:a16="http://schemas.microsoft.com/office/drawing/2014/main" val="20003"/>
                    </a:ext>
                  </a:extLst>
                </a:gridCol>
                <a:gridCol w="1079950">
                  <a:extLst>
                    <a:ext uri="{9D8B030D-6E8A-4147-A177-3AD203B41FA5}">
                      <a16:colId xmlns:a16="http://schemas.microsoft.com/office/drawing/2014/main" val="20004"/>
                    </a:ext>
                  </a:extLst>
                </a:gridCol>
                <a:gridCol w="1079950">
                  <a:extLst>
                    <a:ext uri="{9D8B030D-6E8A-4147-A177-3AD203B41FA5}">
                      <a16:colId xmlns:a16="http://schemas.microsoft.com/office/drawing/2014/main" val="20005"/>
                    </a:ext>
                  </a:extLst>
                </a:gridCol>
                <a:gridCol w="1079950">
                  <a:extLst>
                    <a:ext uri="{9D8B030D-6E8A-4147-A177-3AD203B41FA5}">
                      <a16:colId xmlns:a16="http://schemas.microsoft.com/office/drawing/2014/main" val="20006"/>
                    </a:ext>
                  </a:extLst>
                </a:gridCol>
                <a:gridCol w="1079950">
                  <a:extLst>
                    <a:ext uri="{9D8B030D-6E8A-4147-A177-3AD203B41FA5}">
                      <a16:colId xmlns:a16="http://schemas.microsoft.com/office/drawing/2014/main" val="20007"/>
                    </a:ext>
                  </a:extLst>
                </a:gridCol>
                <a:gridCol w="1079950">
                  <a:extLst>
                    <a:ext uri="{9D8B030D-6E8A-4147-A177-3AD203B41FA5}">
                      <a16:colId xmlns:a16="http://schemas.microsoft.com/office/drawing/2014/main" val="20008"/>
                    </a:ext>
                  </a:extLst>
                </a:gridCol>
                <a:gridCol w="1079950">
                  <a:extLst>
                    <a:ext uri="{9D8B030D-6E8A-4147-A177-3AD203B41FA5}">
                      <a16:colId xmlns:a16="http://schemas.microsoft.com/office/drawing/2014/main" val="20009"/>
                    </a:ext>
                  </a:extLst>
                </a:gridCol>
                <a:gridCol w="1079950">
                  <a:extLst>
                    <a:ext uri="{9D8B030D-6E8A-4147-A177-3AD203B41FA5}">
                      <a16:colId xmlns:a16="http://schemas.microsoft.com/office/drawing/2014/main" val="20010"/>
                    </a:ext>
                  </a:extLst>
                </a:gridCol>
              </a:tblGrid>
              <a:tr h="173464">
                <a:tc>
                  <a:txBody>
                    <a:bodyPr/>
                    <a:lstStyle/>
                    <a:p>
                      <a:pPr marL="0" marR="0" lvl="0" indent="0" algn="l" rtl="0">
                        <a:lnSpc>
                          <a:spcPct val="90000"/>
                        </a:lnSpc>
                        <a:spcBef>
                          <a:spcPts val="0"/>
                        </a:spcBef>
                        <a:spcAft>
                          <a:spcPts val="0"/>
                        </a:spcAft>
                        <a:buNone/>
                      </a:pPr>
                      <a:endParaRPr sz="800" b="1" i="0" u="none" strike="noStrike" cap="none" dirty="0">
                        <a:solidFill>
                          <a:schemeClr val="dk1"/>
                        </a:solidFill>
                        <a:latin typeface="Arial"/>
                        <a:ea typeface="Arial"/>
                        <a:cs typeface="Arial"/>
                        <a:sym typeface="Arial"/>
                      </a:endParaRPr>
                    </a:p>
                  </a:txBody>
                  <a:tcPr marL="36000" marR="36000" marT="18000" marB="18000" anchor="ctr" anchorCtr="1">
                    <a:lnL w="9525" cap="flat" cmpd="sng">
                      <a:solidFill>
                        <a:schemeClr val="dk1">
                          <a:alpha val="0"/>
                        </a:schemeClr>
                      </a:solidFill>
                      <a:prstDash val="solid"/>
                      <a:round/>
                      <a:headEnd type="none" w="sm" len="sm"/>
                      <a:tailEnd type="none" w="sm" len="sm"/>
                    </a:lnL>
                    <a:lnR w="12700" cap="flat" cmpd="sng">
                      <a:solidFill>
                        <a:schemeClr val="dk1">
                          <a:alpha val="0"/>
                        </a:schemeClr>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FF"/>
                    </a:solidFill>
                  </a:tcPr>
                </a:tc>
                <a:tc>
                  <a:txBody>
                    <a:bodyPr/>
                    <a:lstStyle/>
                    <a:p>
                      <a:pPr marL="0" marR="0" lvl="0" indent="0" algn="l" rtl="0">
                        <a:lnSpc>
                          <a:spcPct val="90000"/>
                        </a:lnSpc>
                        <a:spcBef>
                          <a:spcPts val="0"/>
                        </a:spcBef>
                        <a:spcAft>
                          <a:spcPts val="0"/>
                        </a:spcAft>
                        <a:buNone/>
                      </a:pPr>
                      <a:endParaRPr sz="800" b="1" i="0" u="none" strike="noStrike" cap="none">
                        <a:solidFill>
                          <a:srgbClr val="000000"/>
                        </a:solidFill>
                        <a:latin typeface="Arial"/>
                        <a:ea typeface="Arial"/>
                        <a:cs typeface="Arial"/>
                        <a:sym typeface="Arial"/>
                      </a:endParaRPr>
                    </a:p>
                  </a:txBody>
                  <a:tcPr marL="36000" marR="36000" marT="18000" marB="18000">
                    <a:lnL w="12700" cap="flat" cmpd="sng">
                      <a:solidFill>
                        <a:schemeClr val="dk1">
                          <a:alpha val="0"/>
                        </a:schemeClr>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F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(12)</a:t>
                      </a:r>
                      <a:endParaRPr sz="9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(11)</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(10)</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(7)</a:t>
                      </a:r>
                      <a:endParaRPr sz="9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(6)</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(5)</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(2)</a:t>
                      </a:r>
                      <a:endParaRPr sz="9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(1)</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(0)</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extLst>
                  <a:ext uri="{0D108BD9-81ED-4DB2-BD59-A6C34878D82A}">
                    <a16:rowId xmlns:a16="http://schemas.microsoft.com/office/drawing/2014/main" val="10000"/>
                  </a:ext>
                </a:extLst>
              </a:tr>
              <a:tr h="38943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技術力</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新製品開発力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世界競争力のある技術的課題を設定・実行し、業績に大きく貢献する新製品を開発することができる。また、その価値を顧客に効果的に説得することができる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技術的な課題を設定し、各種実行アプローチについてトレードオフ、リスクを体系的に分析し、効果的な開発計画を立案。かなり自立的に新製品の主要部分を開発できる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プリンシパルあるいはシニアエンジニアの設定した課題に対し、ガイダンスを受けながら新製品開発の一部を実行できる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416689">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当該分野での重要な技術開発動向の把握</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世界の重要プレーヤーの問題意識・ねらい・技術開発動向をキーパーソンとのネットワークを通じ、常に把握している。ターゲット市場を大きく変えうる技術動向について、アンテナが高い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自社の事業領域に隣接する領域や、最終顧客の市場における重要な技術動向にも精通しており、国際的なネットワークを活用して、ある程度以上検証することができる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solidFill>
                            <a:schemeClr val="dk1"/>
                          </a:solidFill>
                          <a:latin typeface="MS PGothic"/>
                          <a:ea typeface="MS PGothic"/>
                          <a:cs typeface="MS PGothic"/>
                          <a:sym typeface="MS PGothic"/>
                        </a:rPr>
                        <a:t>文献ベースで、事業領域で重要な技術動向に精通しており、個人的なネットワークを通して、動向をある程度検証できる</a:t>
                      </a:r>
                      <a:endParaRPr>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416689">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基本原理・要素から応用・使用環境まで、全体像の把握に基く問題解決能力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技術開発のオプションを基本原理、要素技術までもどって考え、きわめてユニークな着眼点で、製品レベルで圧倒的な競争優位性を生み出すことができる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技術開発のオプションを基本原理、要素技術までもどって考え、最終顧客へのインパクトまで考慮した問題解決ができる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開発課題に関わる基本原理・要素技術と、最終顧客の製品との繋がりを理解している。新しいコンセプトへの理解力が高い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38943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価値ある知財の創造能力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多大なインパクトをおよぼす画期的な発明ができる。また競争優位性を確保するための知財戦略を立案、実行できる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競争優位性の源泉となりうる知財の創造を常に意識しており、インパクトある発明ができる。知財戦略についても十分理解してその立案、実行に貢献できる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開発を遂行する中で、有効な知財になりうるアイデアを年に数件創造できる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38943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組織リーダーシップ</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プロジェクトリーダーシップ</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複雑・大規模なプロジェクトを遂行できる。これに必要な高いマネージメント能力、決断力、リーダーシップを持つ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開発の目的、成功の醍醐味、開発リスク、最悪のシナリオへの対応策をチーム全体と常に共有し、開発サイクルを厳守したマネージメントができる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担当の開発領域が開発プロジェクト全体におよぼす影響を理解し、他部門とのコミュニケーションを取りながら、全体の開発効率を引き上げることができる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5"/>
                  </a:ext>
                </a:extLst>
              </a:tr>
              <a:tr h="284682">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人材確保能力</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国際的にトップクラスの人材がどこで何に携わっているか常に把握し、彼らを惹きつけて採用し、最強のチームを結成することができる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納期厳守で開発を進めるために必要な人材のスキル・人数を見積もり、リクルートすることができる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優秀な技術者のリクルートに貢献できる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50687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人材育成・適切な目標設定・チームビルディング能力</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トップクラスの人材に対しても高い目標を設定し、やる気を持たせ、目標に向かって全力投入させることができる。お互いに切磋琢磨し、競争し、120%の成果を生み出すスーパーチームを作りだ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チームメンバーに対し、適切な目標を設定し、やる気を持たせ、大きな成果を上げられるよう、リード･支援することができる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自分のスキルを公平、客観的に把握し、長所を伸ばし、課題改善に取り組むことができる。チームメンバーとして、チームビルディングに大きく貢献できる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38943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外部資源（協力会社、トップクラスの外部人材）の活用能力</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外部の協力会社、トップクラスの人材をまとめ、ミッションを共有化して自社の新製品開発に駆り立てることができる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専門領域において、外部の優れた協力会社やトップクラスの人材とのネットワークがあり、活用することができる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担当開発領域において協力会社との協業を円滑に進めることができる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284682">
                <a:tc rowSpan="3">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ベンチャー経営への姿勢</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ベンチャー企業における経営感覚、見極め、判断力</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常に経営者と開発責任者の両方の立場から状況を把握し、タイムリーで適切な判断を下せる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会社にとって重要なことは何か、という観点から物事を考える力、判断力、バランス感覚がある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コスト、時間、効率に対する意識が強く、これらを最適化する着眼点が優れている。その点で、常に努力を怠らない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9"/>
                  </a:ext>
                </a:extLst>
              </a:tr>
              <a:tr h="50687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ベンチャーに必要な積極思考・価値観・企業文化の醸成</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きわめて高い目標をかかげ、あらゆる手段を工夫・創造し、実現する能力をもつ。この姿勢、価値観を社員全員に広め、共有化し、目標に向かって駆り立てるための工夫ができる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どのような困難に直面しても、「こうすればできる」、「人が考えないことを考える」、「競争優位性の向上に繋がることに注力する」　という姿勢が明確で、この姿勢を広める模範であり、ムードメーカーとなっている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高い目標をかかげ、それに向かって死に物狂いでチャレンジする、挑戦的姿勢を持つ。発想が前向き、積極的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0"/>
                  </a:ext>
                </a:extLst>
              </a:tr>
              <a:tr h="383859">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a:solidFill>
                            <a:srgbClr val="000000"/>
                          </a:solidFill>
                          <a:latin typeface="MS PGothic"/>
                          <a:ea typeface="MS PGothic"/>
                          <a:cs typeface="MS PGothic"/>
                          <a:sym typeface="MS PGothic"/>
                        </a:rPr>
                        <a:t>仕事に対するプロ意識、職業倫理</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altLang="en-US" sz="800" dirty="0">
                          <a:latin typeface="MS PGothic"/>
                          <a:ea typeface="MS PGothic"/>
                          <a:cs typeface="MS PGothic"/>
                          <a:sym typeface="MS PGothic"/>
                        </a:rPr>
                        <a:t>徹底したプロ意識と極めて高い職業倫理観で全社員の模範となる。フェアでオープンな姿勢が顕著に見られる。</a:t>
                      </a:r>
                      <a:r>
                        <a:rPr lang="ja-JP" altLang="en-US" sz="800" b="0" i="0" u="none" strike="noStrike" cap="none" dirty="0">
                          <a:solidFill>
                            <a:srgbClr val="000000"/>
                          </a:solidFill>
                          <a:effectLst/>
                          <a:latin typeface="Arial"/>
                          <a:ea typeface="Arial"/>
                          <a:cs typeface="Arial"/>
                          <a:sym typeface="Arial"/>
                        </a:rPr>
                        <a:t>強いストレスが感じるような場面でも、感情をコントロールし、前向きに議論・応対している</a:t>
                      </a:r>
                      <a:endParaRPr lang="ja-JP" altLang="en-US"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徹底したプロ意識と極めて高い職業倫理観で全社員の模範となる。フェアでオープンな姿勢が顕著に見られる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1"/>
                  </a:ext>
                </a:extLst>
              </a:tr>
            </a:tbl>
          </a:graphicData>
        </a:graphic>
      </p:graphicFrame>
      <p:sp>
        <p:nvSpPr>
          <p:cNvPr id="446" name="Google Shape;446;p72"/>
          <p:cNvSpPr txBox="1"/>
          <p:nvPr/>
        </p:nvSpPr>
        <p:spPr>
          <a:xfrm>
            <a:off x="5615516" y="184477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Senior Developer</a:t>
            </a:r>
            <a:endParaRPr dirty="0">
              <a:latin typeface="MS PGothic"/>
              <a:ea typeface="MS PGothic"/>
              <a:cs typeface="MS PGothic"/>
              <a:sym typeface="MS PGothic"/>
            </a:endParaRPr>
          </a:p>
        </p:txBody>
      </p:sp>
      <p:sp>
        <p:nvSpPr>
          <p:cNvPr id="447" name="Google Shape;447;p72"/>
          <p:cNvSpPr txBox="1"/>
          <p:nvPr/>
        </p:nvSpPr>
        <p:spPr>
          <a:xfrm>
            <a:off x="8854016" y="1844772"/>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Developer</a:t>
            </a:r>
            <a:endParaRPr dirty="0">
              <a:latin typeface="MS PGothic"/>
              <a:ea typeface="MS PGothic"/>
              <a:cs typeface="MS PGothic"/>
              <a:sym typeface="MS PGothic"/>
            </a:endParaRPr>
          </a:p>
        </p:txBody>
      </p:sp>
      <p:grpSp>
        <p:nvGrpSpPr>
          <p:cNvPr id="460" name="Google Shape;460;p72"/>
          <p:cNvGrpSpPr/>
          <p:nvPr/>
        </p:nvGrpSpPr>
        <p:grpSpPr>
          <a:xfrm>
            <a:off x="3457577" y="2407783"/>
            <a:ext cx="7558600" cy="4314627"/>
            <a:chOff x="1633" y="657"/>
            <a:chExt cx="3571" cy="2700"/>
          </a:xfrm>
        </p:grpSpPr>
        <p:cxnSp>
          <p:nvCxnSpPr>
            <p:cNvPr id="461" name="Google Shape;461;p72"/>
            <p:cNvCxnSpPr/>
            <p:nvPr/>
          </p:nvCxnSpPr>
          <p:spPr>
            <a:xfrm>
              <a:off x="163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2" name="Google Shape;462;p72"/>
            <p:cNvCxnSpPr/>
            <p:nvPr/>
          </p:nvCxnSpPr>
          <p:spPr>
            <a:xfrm>
              <a:off x="214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3" name="Google Shape;463;p72"/>
            <p:cNvCxnSpPr/>
            <p:nvPr/>
          </p:nvCxnSpPr>
          <p:spPr>
            <a:xfrm>
              <a:off x="316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4" name="Google Shape;464;p72"/>
            <p:cNvCxnSpPr/>
            <p:nvPr/>
          </p:nvCxnSpPr>
          <p:spPr>
            <a:xfrm>
              <a:off x="367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5" name="Google Shape;465;p72"/>
            <p:cNvCxnSpPr/>
            <p:nvPr/>
          </p:nvCxnSpPr>
          <p:spPr>
            <a:xfrm>
              <a:off x="4694"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6" name="Google Shape;466;p72"/>
            <p:cNvCxnSpPr/>
            <p:nvPr/>
          </p:nvCxnSpPr>
          <p:spPr>
            <a:xfrm>
              <a:off x="5204" y="657"/>
              <a:ext cx="0" cy="2700"/>
            </a:xfrm>
            <a:prstGeom prst="straightConnector1">
              <a:avLst/>
            </a:prstGeom>
            <a:noFill/>
            <a:ln w="9525" cap="flat" cmpd="sng">
              <a:solidFill>
                <a:schemeClr val="hlink"/>
              </a:solidFill>
              <a:prstDash val="solid"/>
              <a:miter lim="800000"/>
              <a:headEnd type="none" w="med" len="med"/>
              <a:tailEnd type="none" w="med" len="med"/>
            </a:ln>
          </p:spPr>
        </p:cxnSp>
      </p:grpSp>
      <p:sp>
        <p:nvSpPr>
          <p:cNvPr id="467" name="Google Shape;467;p72"/>
          <p:cNvSpPr txBox="1">
            <a:spLocks noGrp="1"/>
          </p:cNvSpPr>
          <p:nvPr>
            <p:ph type="title"/>
          </p:nvPr>
        </p:nvSpPr>
        <p:spPr>
          <a:xfrm>
            <a:off x="553650" y="576002"/>
            <a:ext cx="10972800" cy="410400"/>
          </a:xfrm>
          <a:prstGeom prst="rect">
            <a:avLst/>
          </a:prstGeom>
        </p:spPr>
        <p:txBody>
          <a:bodyPr spcFirstLastPara="1" wrap="square" lIns="0" tIns="0" rIns="0" bIns="0" anchor="b" anchorCtr="0">
            <a:noAutofit/>
          </a:bodyPr>
          <a:lstStyle/>
          <a:p>
            <a:pPr lvl="0" algn="l"/>
            <a:r>
              <a:rPr lang="ja-JP" altLang="en-US" sz="2800" dirty="0"/>
              <a:t>グレードの決定方法</a:t>
            </a:r>
            <a:r>
              <a:rPr lang="en-US" altLang="ja-JP" sz="2800" dirty="0"/>
              <a:t>(2/3)</a:t>
            </a:r>
            <a:endParaRPr sz="2800" dirty="0">
              <a:solidFill>
                <a:srgbClr val="000000"/>
              </a:solidFill>
              <a:latin typeface="MS PGothic"/>
              <a:ea typeface="MS PGothic"/>
              <a:cs typeface="MS PGothic"/>
              <a:sym typeface="MS PGothic"/>
            </a:endParaRPr>
          </a:p>
        </p:txBody>
      </p:sp>
      <p:sp>
        <p:nvSpPr>
          <p:cNvPr id="29" name="Google Shape;638;p83">
            <a:extLst>
              <a:ext uri="{FF2B5EF4-FFF2-40B4-BE49-F238E27FC236}">
                <a16:creationId xmlns:a16="http://schemas.microsoft.com/office/drawing/2014/main" id="{B2D2FC55-57DC-48C1-B5B9-CA87B54CC7EE}"/>
              </a:ext>
            </a:extLst>
          </p:cNvPr>
          <p:cNvSpPr txBox="1">
            <a:spLocks/>
          </p:cNvSpPr>
          <p:nvPr/>
        </p:nvSpPr>
        <p:spPr>
          <a:xfrm>
            <a:off x="548908" y="1134599"/>
            <a:ext cx="10928100" cy="553448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2160"/>
              </a:lnSpc>
              <a:buClr>
                <a:schemeClr val="dk1"/>
              </a:buClr>
              <a:buSzPts val="2800"/>
            </a:pPr>
            <a:r>
              <a:rPr lang="ja-JP" altLang="en-US" sz="2000" dirty="0">
                <a:latin typeface="MS PGothic"/>
                <a:ea typeface="MS PGothic"/>
                <a:cs typeface="MS PGothic"/>
                <a:sym typeface="MS PGothic"/>
              </a:rPr>
              <a:t>スキル評価基準を用いて、各社員のスキル評価を実施する。</a:t>
            </a:r>
            <a:endParaRPr lang="en-US" altLang="ja-JP" sz="2000" dirty="0">
              <a:latin typeface="MS PGothic"/>
              <a:ea typeface="MS PGothic"/>
              <a:cs typeface="MS PGothic"/>
              <a:sym typeface="MS PGothic"/>
            </a:endParaRPr>
          </a:p>
          <a:p>
            <a:pPr>
              <a:lnSpc>
                <a:spcPts val="2160"/>
              </a:lnSpc>
              <a:buClr>
                <a:schemeClr val="dk1"/>
              </a:buClr>
              <a:buSzPts val="2800"/>
            </a:pPr>
            <a:r>
              <a:rPr lang="ja-JP" altLang="en-US" sz="2000" dirty="0">
                <a:latin typeface="MS PGothic"/>
                <a:ea typeface="MS PGothic"/>
                <a:cs typeface="MS PGothic"/>
                <a:sym typeface="MS PGothic"/>
              </a:rPr>
              <a:t>スキルの判定方法は</a:t>
            </a:r>
            <a:r>
              <a:rPr lang="en-US" altLang="ja-JP" sz="2000" dirty="0">
                <a:latin typeface="MS PGothic"/>
                <a:ea typeface="MS PGothic"/>
                <a:cs typeface="MS PGothic"/>
                <a:sym typeface="MS PGothic"/>
              </a:rPr>
              <a:t>16</a:t>
            </a:r>
            <a:r>
              <a:rPr lang="ja-JP" altLang="en-US" sz="2000" dirty="0">
                <a:latin typeface="MS PGothic"/>
                <a:ea typeface="MS PGothic"/>
                <a:cs typeface="MS PGothic"/>
                <a:sym typeface="MS PGothic"/>
              </a:rPr>
              <a:t>ページを参照。</a:t>
            </a:r>
            <a:endParaRPr lang="en-US" altLang="ja-JP" sz="2000" dirty="0">
              <a:latin typeface="MS PGothic"/>
              <a:ea typeface="MS PGothic"/>
              <a:cs typeface="MS PGothic"/>
              <a:sym typeface="MS PGothic"/>
            </a:endParaRPr>
          </a:p>
          <a:p>
            <a:endParaRPr lang="ja-JP" altLang="en-US" sz="2000" dirty="0">
              <a:latin typeface="MS PGothic"/>
              <a:ea typeface="MS PGothic"/>
              <a:cs typeface="MS PGothic"/>
              <a:sym typeface="MS PGothic"/>
            </a:endParaRPr>
          </a:p>
        </p:txBody>
      </p:sp>
      <p:sp>
        <p:nvSpPr>
          <p:cNvPr id="15" name="Google Shape;538;p76">
            <a:extLst>
              <a:ext uri="{FF2B5EF4-FFF2-40B4-BE49-F238E27FC236}">
                <a16:creationId xmlns:a16="http://schemas.microsoft.com/office/drawing/2014/main" id="{3D289AD1-A593-483D-8CD9-81CDA29A93A9}"/>
              </a:ext>
            </a:extLst>
          </p:cNvPr>
          <p:cNvSpPr txBox="1">
            <a:spLocks noGrp="1"/>
          </p:cNvSpPr>
          <p:nvPr>
            <p:ph type="sldNum" idx="12"/>
          </p:nvPr>
        </p:nvSpPr>
        <p:spPr>
          <a:xfrm>
            <a:off x="11616267" y="6282267"/>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19</a:t>
            </a:fld>
            <a:endParaRPr/>
          </a:p>
        </p:txBody>
      </p:sp>
    </p:spTree>
    <p:extLst>
      <p:ext uri="{BB962C8B-B14F-4D97-AF65-F5344CB8AC3E}">
        <p14:creationId xmlns:p14="http://schemas.microsoft.com/office/powerpoint/2010/main" val="36493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2"/>
          <p:cNvSpPr txBox="1">
            <a:spLocks noGrp="1"/>
          </p:cNvSpPr>
          <p:nvPr>
            <p:ph type="title"/>
          </p:nvPr>
        </p:nvSpPr>
        <p:spPr>
          <a:prstGeom prst="rect">
            <a:avLst/>
          </a:prstGeom>
        </p:spPr>
        <p:txBody>
          <a:bodyPr spcFirstLastPara="1" wrap="square" lIns="0" tIns="0" rIns="0" bIns="0" anchor="t" anchorCtr="0">
            <a:noAutofit/>
          </a:bodyPr>
          <a:lstStyle/>
          <a:p>
            <a:r>
              <a:rPr kumimoji="1" lang="ja-JP" altLang="en-US" dirty="0"/>
              <a:t>１．高く明示的な目標設定と合意</a:t>
            </a:r>
            <a:endParaRPr kumimoji="1" lang="ja-JP" altLang="en-US" sz="2800" dirty="0"/>
          </a:p>
        </p:txBody>
      </p:sp>
      <p:sp>
        <p:nvSpPr>
          <p:cNvPr id="305" name="Google Shape;305;p62"/>
          <p:cNvSpPr txBox="1">
            <a:spLocks noGrp="1"/>
          </p:cNvSpPr>
          <p:nvPr>
            <p:ph type="title" idx="4294967295"/>
          </p:nvPr>
        </p:nvSpPr>
        <p:spPr>
          <a:xfrm>
            <a:off x="576000" y="1141373"/>
            <a:ext cx="10928100" cy="534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1050" dirty="0">
              <a:latin typeface="MS PGothic"/>
              <a:ea typeface="MS PGothic"/>
              <a:cs typeface="MS PGothic"/>
              <a:sym typeface="MS PGothic"/>
            </a:endParaRPr>
          </a:p>
        </p:txBody>
      </p:sp>
      <p:sp>
        <p:nvSpPr>
          <p:cNvPr id="306" name="Google Shape;306;p62"/>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a:t>
            </a:fld>
            <a:endParaRPr dirty="0"/>
          </a:p>
        </p:txBody>
      </p:sp>
      <p:sp>
        <p:nvSpPr>
          <p:cNvPr id="2" name="四角形: 角を丸くする 1">
            <a:extLst>
              <a:ext uri="{FF2B5EF4-FFF2-40B4-BE49-F238E27FC236}">
                <a16:creationId xmlns:a16="http://schemas.microsoft.com/office/drawing/2014/main" id="{82811227-6103-413A-B21B-8051B70EA5F0}"/>
              </a:ext>
            </a:extLst>
          </p:cNvPr>
          <p:cNvSpPr/>
          <p:nvPr/>
        </p:nvSpPr>
        <p:spPr>
          <a:xfrm>
            <a:off x="124290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目標設定・業績評価・人事制度</a:t>
            </a:r>
          </a:p>
        </p:txBody>
      </p:sp>
      <p:sp>
        <p:nvSpPr>
          <p:cNvPr id="6" name="四角形: 角を丸くする 5">
            <a:extLst>
              <a:ext uri="{FF2B5EF4-FFF2-40B4-BE49-F238E27FC236}">
                <a16:creationId xmlns:a16="http://schemas.microsoft.com/office/drawing/2014/main" id="{67AD8731-E5BD-433C-880F-3C38D6559862}"/>
              </a:ext>
            </a:extLst>
          </p:cNvPr>
          <p:cNvSpPr/>
          <p:nvPr/>
        </p:nvSpPr>
        <p:spPr>
          <a:xfrm>
            <a:off x="4710006" y="1837804"/>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bg1"/>
                </a:solidFill>
              </a:rPr>
              <a:t>1. </a:t>
            </a:r>
            <a:r>
              <a:rPr kumimoji="1" lang="ja-JP" altLang="en-US" sz="1100" dirty="0">
                <a:solidFill>
                  <a:schemeClr val="bg1"/>
                </a:solidFill>
              </a:rPr>
              <a:t>高く明示的な目標設定と合意</a:t>
            </a:r>
          </a:p>
        </p:txBody>
      </p:sp>
      <p:sp>
        <p:nvSpPr>
          <p:cNvPr id="7" name="四角形: 角を丸くする 6">
            <a:extLst>
              <a:ext uri="{FF2B5EF4-FFF2-40B4-BE49-F238E27FC236}">
                <a16:creationId xmlns:a16="http://schemas.microsoft.com/office/drawing/2014/main" id="{14CE50EC-48E3-4EF4-BE56-03E50940AF8D}"/>
              </a:ext>
            </a:extLst>
          </p:cNvPr>
          <p:cNvSpPr/>
          <p:nvPr/>
        </p:nvSpPr>
        <p:spPr>
          <a:xfrm>
            <a:off x="4710006" y="255165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2.</a:t>
            </a:r>
            <a:r>
              <a:rPr kumimoji="1" lang="ja-JP" altLang="en-US" sz="1100" dirty="0">
                <a:solidFill>
                  <a:schemeClr val="tx1"/>
                </a:solidFill>
              </a:rPr>
              <a:t> 業績評価および</a:t>
            </a:r>
            <a:r>
              <a:rPr kumimoji="1" lang="en-US" altLang="ja-JP" sz="1100" dirty="0">
                <a:solidFill>
                  <a:schemeClr val="tx1"/>
                </a:solidFill>
              </a:rPr>
              <a:t>4</a:t>
            </a:r>
            <a:r>
              <a:rPr kumimoji="1" lang="ja-JP" altLang="en-US" sz="1100" dirty="0">
                <a:solidFill>
                  <a:schemeClr val="tx1"/>
                </a:solidFill>
              </a:rPr>
              <a:t>半期ごとのレビューの徹底</a:t>
            </a:r>
          </a:p>
        </p:txBody>
      </p:sp>
      <p:sp>
        <p:nvSpPr>
          <p:cNvPr id="8" name="四角形: 角を丸くする 7">
            <a:extLst>
              <a:ext uri="{FF2B5EF4-FFF2-40B4-BE49-F238E27FC236}">
                <a16:creationId xmlns:a16="http://schemas.microsoft.com/office/drawing/2014/main" id="{AB162EB8-74B0-4D34-830F-1D06A0FBEC98}"/>
              </a:ext>
            </a:extLst>
          </p:cNvPr>
          <p:cNvSpPr/>
          <p:nvPr/>
        </p:nvSpPr>
        <p:spPr>
          <a:xfrm>
            <a:off x="4710006" y="350310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3. </a:t>
            </a:r>
            <a:r>
              <a:rPr kumimoji="1" lang="ja-JP" altLang="en-US" sz="1100" dirty="0">
                <a:solidFill>
                  <a:schemeClr val="tx1"/>
                </a:solidFill>
              </a:rPr>
              <a:t>スキル評価・育成の重視</a:t>
            </a:r>
          </a:p>
        </p:txBody>
      </p:sp>
      <p:sp>
        <p:nvSpPr>
          <p:cNvPr id="9" name="四角形: 角を丸くする 8">
            <a:extLst>
              <a:ext uri="{FF2B5EF4-FFF2-40B4-BE49-F238E27FC236}">
                <a16:creationId xmlns:a16="http://schemas.microsoft.com/office/drawing/2014/main" id="{9C04209D-7C60-4882-B6C1-D975163A6D4B}"/>
              </a:ext>
            </a:extLst>
          </p:cNvPr>
          <p:cNvSpPr/>
          <p:nvPr/>
        </p:nvSpPr>
        <p:spPr>
          <a:xfrm>
            <a:off x="4710006" y="4996589"/>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4. </a:t>
            </a:r>
            <a:r>
              <a:rPr kumimoji="1" lang="ja-JP" altLang="en-US" sz="1100" dirty="0">
                <a:solidFill>
                  <a:schemeClr val="tx1"/>
                </a:solidFill>
              </a:rPr>
              <a:t>業績評価、スキル評価に基づく明確な基準による報酬制度</a:t>
            </a:r>
          </a:p>
        </p:txBody>
      </p:sp>
      <p:sp>
        <p:nvSpPr>
          <p:cNvPr id="11" name="四角形: 角を丸くする 10">
            <a:extLst>
              <a:ext uri="{FF2B5EF4-FFF2-40B4-BE49-F238E27FC236}">
                <a16:creationId xmlns:a16="http://schemas.microsoft.com/office/drawing/2014/main" id="{AD224D0F-2AC2-4777-AFAF-F42B2DFA5471}"/>
              </a:ext>
            </a:extLst>
          </p:cNvPr>
          <p:cNvSpPr/>
          <p:nvPr/>
        </p:nvSpPr>
        <p:spPr>
          <a:xfrm>
            <a:off x="838665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bg1"/>
                </a:solidFill>
              </a:rPr>
              <a:t>KPI</a:t>
            </a:r>
            <a:r>
              <a:rPr kumimoji="1" lang="ja-JP" altLang="en-US" sz="1100" dirty="0">
                <a:solidFill>
                  <a:schemeClr val="bg1"/>
                </a:solidFill>
              </a:rPr>
              <a:t>設定合意、方針・プロセス</a:t>
            </a:r>
          </a:p>
        </p:txBody>
      </p:sp>
      <p:sp>
        <p:nvSpPr>
          <p:cNvPr id="13" name="四角形: 角を丸くする 12">
            <a:extLst>
              <a:ext uri="{FF2B5EF4-FFF2-40B4-BE49-F238E27FC236}">
                <a16:creationId xmlns:a16="http://schemas.microsoft.com/office/drawing/2014/main" id="{D411FE55-D526-4368-A416-AD679D739943}"/>
              </a:ext>
            </a:extLst>
          </p:cNvPr>
          <p:cNvSpPr/>
          <p:nvPr/>
        </p:nvSpPr>
        <p:spPr>
          <a:xfrm>
            <a:off x="8386655" y="2552178"/>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業績評価プロセス、基準</a:t>
            </a:r>
          </a:p>
        </p:txBody>
      </p:sp>
      <p:sp>
        <p:nvSpPr>
          <p:cNvPr id="15" name="四角形: 角を丸くする 14">
            <a:extLst>
              <a:ext uri="{FF2B5EF4-FFF2-40B4-BE49-F238E27FC236}">
                <a16:creationId xmlns:a16="http://schemas.microsoft.com/office/drawing/2014/main" id="{4D807238-5C07-47C2-B4F1-BF64A63F8D42}"/>
              </a:ext>
            </a:extLst>
          </p:cNvPr>
          <p:cNvSpPr/>
          <p:nvPr/>
        </p:nvSpPr>
        <p:spPr>
          <a:xfrm>
            <a:off x="8386655" y="326323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スキル評価基準</a:t>
            </a:r>
          </a:p>
        </p:txBody>
      </p:sp>
      <p:sp>
        <p:nvSpPr>
          <p:cNvPr id="16" name="四角形: 角を丸くする 15">
            <a:extLst>
              <a:ext uri="{FF2B5EF4-FFF2-40B4-BE49-F238E27FC236}">
                <a16:creationId xmlns:a16="http://schemas.microsoft.com/office/drawing/2014/main" id="{CEE17C64-B8B1-4C1F-A807-2B260705EE4B}"/>
              </a:ext>
            </a:extLst>
          </p:cNvPr>
          <p:cNvSpPr/>
          <p:nvPr/>
        </p:nvSpPr>
        <p:spPr>
          <a:xfrm>
            <a:off x="8386655" y="378258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評価、フィードバック、合意</a:t>
            </a:r>
          </a:p>
        </p:txBody>
      </p:sp>
      <p:sp>
        <p:nvSpPr>
          <p:cNvPr id="17" name="四角形: 角を丸くする 16">
            <a:extLst>
              <a:ext uri="{FF2B5EF4-FFF2-40B4-BE49-F238E27FC236}">
                <a16:creationId xmlns:a16="http://schemas.microsoft.com/office/drawing/2014/main" id="{A508027C-431F-4C3D-BE05-3563DFF59E89}"/>
              </a:ext>
            </a:extLst>
          </p:cNvPr>
          <p:cNvSpPr/>
          <p:nvPr/>
        </p:nvSpPr>
        <p:spPr>
          <a:xfrm>
            <a:off x="8386655" y="4456452"/>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グレード、昇降格</a:t>
            </a:r>
          </a:p>
        </p:txBody>
      </p:sp>
      <p:sp>
        <p:nvSpPr>
          <p:cNvPr id="18" name="四角形: 角を丸くする 17">
            <a:extLst>
              <a:ext uri="{FF2B5EF4-FFF2-40B4-BE49-F238E27FC236}">
                <a16:creationId xmlns:a16="http://schemas.microsoft.com/office/drawing/2014/main" id="{E2827DBD-2D54-4DF0-9E8A-94B421DD7A28}"/>
              </a:ext>
            </a:extLst>
          </p:cNvPr>
          <p:cNvSpPr/>
          <p:nvPr/>
        </p:nvSpPr>
        <p:spPr>
          <a:xfrm>
            <a:off x="8386655" y="500209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報酬水準</a:t>
            </a:r>
          </a:p>
        </p:txBody>
      </p:sp>
      <p:sp>
        <p:nvSpPr>
          <p:cNvPr id="19" name="四角形: 角を丸くする 18">
            <a:extLst>
              <a:ext uri="{FF2B5EF4-FFF2-40B4-BE49-F238E27FC236}">
                <a16:creationId xmlns:a16="http://schemas.microsoft.com/office/drawing/2014/main" id="{A5E58366-42A4-4ECB-B562-06922B1BC475}"/>
              </a:ext>
            </a:extLst>
          </p:cNvPr>
          <p:cNvSpPr/>
          <p:nvPr/>
        </p:nvSpPr>
        <p:spPr>
          <a:xfrm>
            <a:off x="8386655" y="5532837"/>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業績連動賞与</a:t>
            </a:r>
          </a:p>
        </p:txBody>
      </p:sp>
      <p:cxnSp>
        <p:nvCxnSpPr>
          <p:cNvPr id="4" name="直線コネクタ 3">
            <a:extLst>
              <a:ext uri="{FF2B5EF4-FFF2-40B4-BE49-F238E27FC236}">
                <a16:creationId xmlns:a16="http://schemas.microsoft.com/office/drawing/2014/main" id="{E99CB171-522B-4592-9A46-999F4377DE5F}"/>
              </a:ext>
            </a:extLst>
          </p:cNvPr>
          <p:cNvCxnSpPr>
            <a:stCxn id="2" idx="3"/>
            <a:endCxn id="6" idx="1"/>
          </p:cNvCxnSpPr>
          <p:nvPr/>
        </p:nvCxnSpPr>
        <p:spPr>
          <a:xfrm flipV="1">
            <a:off x="3357455" y="2038353"/>
            <a:ext cx="1352551"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コネクタ: カギ線 20">
            <a:extLst>
              <a:ext uri="{FF2B5EF4-FFF2-40B4-BE49-F238E27FC236}">
                <a16:creationId xmlns:a16="http://schemas.microsoft.com/office/drawing/2014/main" id="{4283CFE1-BB9F-4195-A3CC-2A07AB39AEFA}"/>
              </a:ext>
            </a:extLst>
          </p:cNvPr>
          <p:cNvCxnSpPr>
            <a:cxnSpLocks/>
            <a:stCxn id="2" idx="3"/>
            <a:endCxn id="7" idx="1"/>
          </p:cNvCxnSpPr>
          <p:nvPr/>
        </p:nvCxnSpPr>
        <p:spPr>
          <a:xfrm>
            <a:off x="3357455" y="2038875"/>
            <a:ext cx="1352551" cy="71333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6" name="コネクタ: カギ線 25">
            <a:extLst>
              <a:ext uri="{FF2B5EF4-FFF2-40B4-BE49-F238E27FC236}">
                <a16:creationId xmlns:a16="http://schemas.microsoft.com/office/drawing/2014/main" id="{5311E92D-6935-49BD-B7EC-7187A30EA4AB}"/>
              </a:ext>
            </a:extLst>
          </p:cNvPr>
          <p:cNvCxnSpPr>
            <a:cxnSpLocks/>
            <a:stCxn id="2" idx="3"/>
            <a:endCxn id="8" idx="1"/>
          </p:cNvCxnSpPr>
          <p:nvPr/>
        </p:nvCxnSpPr>
        <p:spPr>
          <a:xfrm>
            <a:off x="3357455" y="2038875"/>
            <a:ext cx="1352551" cy="16647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9" name="コネクタ: カギ線 28">
            <a:extLst>
              <a:ext uri="{FF2B5EF4-FFF2-40B4-BE49-F238E27FC236}">
                <a16:creationId xmlns:a16="http://schemas.microsoft.com/office/drawing/2014/main" id="{913BA0F2-5CE5-4BC3-84DA-D51F6997F819}"/>
              </a:ext>
            </a:extLst>
          </p:cNvPr>
          <p:cNvCxnSpPr>
            <a:cxnSpLocks/>
            <a:stCxn id="2" idx="3"/>
            <a:endCxn id="9" idx="1"/>
          </p:cNvCxnSpPr>
          <p:nvPr/>
        </p:nvCxnSpPr>
        <p:spPr>
          <a:xfrm>
            <a:off x="3357455" y="2038875"/>
            <a:ext cx="1352551" cy="3158263"/>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2" name="直線コネクタ 31">
            <a:extLst>
              <a:ext uri="{FF2B5EF4-FFF2-40B4-BE49-F238E27FC236}">
                <a16:creationId xmlns:a16="http://schemas.microsoft.com/office/drawing/2014/main" id="{D65E7E2D-A9C6-4CBC-A9C3-AC6F51C20EE7}"/>
              </a:ext>
            </a:extLst>
          </p:cNvPr>
          <p:cNvCxnSpPr>
            <a:cxnSpLocks/>
            <a:stCxn id="6" idx="3"/>
            <a:endCxn id="11" idx="1"/>
          </p:cNvCxnSpPr>
          <p:nvPr/>
        </p:nvCxnSpPr>
        <p:spPr>
          <a:xfrm>
            <a:off x="6824556" y="2038353"/>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4" name="直線コネクタ 33">
            <a:extLst>
              <a:ext uri="{FF2B5EF4-FFF2-40B4-BE49-F238E27FC236}">
                <a16:creationId xmlns:a16="http://schemas.microsoft.com/office/drawing/2014/main" id="{2D16C4C3-511E-4B35-9EAD-00BB0807BBAC}"/>
              </a:ext>
            </a:extLst>
          </p:cNvPr>
          <p:cNvCxnSpPr>
            <a:cxnSpLocks/>
            <a:stCxn id="7" idx="3"/>
            <a:endCxn id="13" idx="1"/>
          </p:cNvCxnSpPr>
          <p:nvPr/>
        </p:nvCxnSpPr>
        <p:spPr>
          <a:xfrm>
            <a:off x="6824556" y="2752205"/>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5" name="コネクタ: カギ線 34">
            <a:extLst>
              <a:ext uri="{FF2B5EF4-FFF2-40B4-BE49-F238E27FC236}">
                <a16:creationId xmlns:a16="http://schemas.microsoft.com/office/drawing/2014/main" id="{378C4B29-840B-459D-8737-C5E41E74EFB0}"/>
              </a:ext>
            </a:extLst>
          </p:cNvPr>
          <p:cNvCxnSpPr>
            <a:cxnSpLocks/>
            <a:stCxn id="8" idx="3"/>
            <a:endCxn id="15" idx="1"/>
          </p:cNvCxnSpPr>
          <p:nvPr/>
        </p:nvCxnSpPr>
        <p:spPr>
          <a:xfrm flipV="1">
            <a:off x="6824556" y="3463784"/>
            <a:ext cx="1562099" cy="23987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7" name="コネクタ: カギ線 36">
            <a:extLst>
              <a:ext uri="{FF2B5EF4-FFF2-40B4-BE49-F238E27FC236}">
                <a16:creationId xmlns:a16="http://schemas.microsoft.com/office/drawing/2014/main" id="{58461C78-2EA5-4725-BB25-1E2EB85C60EE}"/>
              </a:ext>
            </a:extLst>
          </p:cNvPr>
          <p:cNvCxnSpPr>
            <a:cxnSpLocks/>
            <a:stCxn id="8" idx="3"/>
            <a:endCxn id="16" idx="1"/>
          </p:cNvCxnSpPr>
          <p:nvPr/>
        </p:nvCxnSpPr>
        <p:spPr>
          <a:xfrm>
            <a:off x="6824556" y="3703654"/>
            <a:ext cx="1562099" cy="2794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0" name="コネクタ: カギ線 39">
            <a:extLst>
              <a:ext uri="{FF2B5EF4-FFF2-40B4-BE49-F238E27FC236}">
                <a16:creationId xmlns:a16="http://schemas.microsoft.com/office/drawing/2014/main" id="{EF1FD710-F1EE-4BAB-AF45-2D15BB27DBBB}"/>
              </a:ext>
            </a:extLst>
          </p:cNvPr>
          <p:cNvCxnSpPr>
            <a:cxnSpLocks/>
            <a:stCxn id="9" idx="3"/>
            <a:endCxn id="17" idx="1"/>
          </p:cNvCxnSpPr>
          <p:nvPr/>
        </p:nvCxnSpPr>
        <p:spPr>
          <a:xfrm flipV="1">
            <a:off x="6824556" y="4657001"/>
            <a:ext cx="1562099" cy="540137"/>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2" name="コネクタ: カギ線 41">
            <a:extLst>
              <a:ext uri="{FF2B5EF4-FFF2-40B4-BE49-F238E27FC236}">
                <a16:creationId xmlns:a16="http://schemas.microsoft.com/office/drawing/2014/main" id="{A5F00BE2-79CE-40BD-A9E9-19232AE16A37}"/>
              </a:ext>
            </a:extLst>
          </p:cNvPr>
          <p:cNvCxnSpPr>
            <a:cxnSpLocks/>
            <a:stCxn id="9" idx="3"/>
            <a:endCxn id="18" idx="1"/>
          </p:cNvCxnSpPr>
          <p:nvPr/>
        </p:nvCxnSpPr>
        <p:spPr>
          <a:xfrm>
            <a:off x="6824556" y="5197138"/>
            <a:ext cx="1562099" cy="5505"/>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5" name="コネクタ: カギ線 44">
            <a:extLst>
              <a:ext uri="{FF2B5EF4-FFF2-40B4-BE49-F238E27FC236}">
                <a16:creationId xmlns:a16="http://schemas.microsoft.com/office/drawing/2014/main" id="{0D6CBA64-AD28-41A9-AD48-2BC67A627F54}"/>
              </a:ext>
            </a:extLst>
          </p:cNvPr>
          <p:cNvCxnSpPr>
            <a:cxnSpLocks/>
            <a:stCxn id="9" idx="3"/>
            <a:endCxn id="19" idx="1"/>
          </p:cNvCxnSpPr>
          <p:nvPr/>
        </p:nvCxnSpPr>
        <p:spPr>
          <a:xfrm>
            <a:off x="6824556" y="5197138"/>
            <a:ext cx="1562099" cy="536248"/>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836975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72"/>
          <p:cNvSpPr txBox="1"/>
          <p:nvPr/>
        </p:nvSpPr>
        <p:spPr>
          <a:xfrm>
            <a:off x="2374900" y="1850828"/>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Principal</a:t>
            </a:r>
            <a:endParaRPr dirty="0">
              <a:latin typeface="MS PGothic"/>
              <a:ea typeface="MS PGothic"/>
              <a:cs typeface="MS PGothic"/>
              <a:sym typeface="MS PGothic"/>
            </a:endParaRPr>
          </a:p>
        </p:txBody>
      </p:sp>
      <p:graphicFrame>
        <p:nvGraphicFramePr>
          <p:cNvPr id="445" name="Google Shape;445;p72"/>
          <p:cNvGraphicFramePr/>
          <p:nvPr>
            <p:extLst>
              <p:ext uri="{D42A27DB-BD31-4B8C-83A1-F6EECF244321}">
                <p14:modId xmlns:p14="http://schemas.microsoft.com/office/powerpoint/2010/main" val="1072629366"/>
              </p:ext>
            </p:extLst>
          </p:nvPr>
        </p:nvGraphicFramePr>
        <p:xfrm>
          <a:off x="538966" y="2196915"/>
          <a:ext cx="11557600" cy="4541249"/>
        </p:xfrm>
        <a:graphic>
          <a:graphicData uri="http://schemas.openxmlformats.org/drawingml/2006/table">
            <a:tbl>
              <a:tblPr>
                <a:noFill/>
                <a:tableStyleId>{3EBB8C7F-62F0-42B7-BCC9-38FDB687F34F}</a:tableStyleId>
              </a:tblPr>
              <a:tblGrid>
                <a:gridCol w="382850">
                  <a:extLst>
                    <a:ext uri="{9D8B030D-6E8A-4147-A177-3AD203B41FA5}">
                      <a16:colId xmlns:a16="http://schemas.microsoft.com/office/drawing/2014/main" val="20000"/>
                    </a:ext>
                  </a:extLst>
                </a:gridCol>
                <a:gridCol w="1455200">
                  <a:extLst>
                    <a:ext uri="{9D8B030D-6E8A-4147-A177-3AD203B41FA5}">
                      <a16:colId xmlns:a16="http://schemas.microsoft.com/office/drawing/2014/main" val="20001"/>
                    </a:ext>
                  </a:extLst>
                </a:gridCol>
                <a:gridCol w="1079950">
                  <a:extLst>
                    <a:ext uri="{9D8B030D-6E8A-4147-A177-3AD203B41FA5}">
                      <a16:colId xmlns:a16="http://schemas.microsoft.com/office/drawing/2014/main" val="20002"/>
                    </a:ext>
                  </a:extLst>
                </a:gridCol>
                <a:gridCol w="1079950">
                  <a:extLst>
                    <a:ext uri="{9D8B030D-6E8A-4147-A177-3AD203B41FA5}">
                      <a16:colId xmlns:a16="http://schemas.microsoft.com/office/drawing/2014/main" val="20003"/>
                    </a:ext>
                  </a:extLst>
                </a:gridCol>
                <a:gridCol w="1079950">
                  <a:extLst>
                    <a:ext uri="{9D8B030D-6E8A-4147-A177-3AD203B41FA5}">
                      <a16:colId xmlns:a16="http://schemas.microsoft.com/office/drawing/2014/main" val="20004"/>
                    </a:ext>
                  </a:extLst>
                </a:gridCol>
                <a:gridCol w="1079950">
                  <a:extLst>
                    <a:ext uri="{9D8B030D-6E8A-4147-A177-3AD203B41FA5}">
                      <a16:colId xmlns:a16="http://schemas.microsoft.com/office/drawing/2014/main" val="20005"/>
                    </a:ext>
                  </a:extLst>
                </a:gridCol>
                <a:gridCol w="1079950">
                  <a:extLst>
                    <a:ext uri="{9D8B030D-6E8A-4147-A177-3AD203B41FA5}">
                      <a16:colId xmlns:a16="http://schemas.microsoft.com/office/drawing/2014/main" val="20006"/>
                    </a:ext>
                  </a:extLst>
                </a:gridCol>
                <a:gridCol w="1079950">
                  <a:extLst>
                    <a:ext uri="{9D8B030D-6E8A-4147-A177-3AD203B41FA5}">
                      <a16:colId xmlns:a16="http://schemas.microsoft.com/office/drawing/2014/main" val="20007"/>
                    </a:ext>
                  </a:extLst>
                </a:gridCol>
                <a:gridCol w="1079950">
                  <a:extLst>
                    <a:ext uri="{9D8B030D-6E8A-4147-A177-3AD203B41FA5}">
                      <a16:colId xmlns:a16="http://schemas.microsoft.com/office/drawing/2014/main" val="20008"/>
                    </a:ext>
                  </a:extLst>
                </a:gridCol>
                <a:gridCol w="1079950">
                  <a:extLst>
                    <a:ext uri="{9D8B030D-6E8A-4147-A177-3AD203B41FA5}">
                      <a16:colId xmlns:a16="http://schemas.microsoft.com/office/drawing/2014/main" val="20009"/>
                    </a:ext>
                  </a:extLst>
                </a:gridCol>
                <a:gridCol w="1079950">
                  <a:extLst>
                    <a:ext uri="{9D8B030D-6E8A-4147-A177-3AD203B41FA5}">
                      <a16:colId xmlns:a16="http://schemas.microsoft.com/office/drawing/2014/main" val="20010"/>
                    </a:ext>
                  </a:extLst>
                </a:gridCol>
              </a:tblGrid>
              <a:tr h="177725">
                <a:tc>
                  <a:txBody>
                    <a:bodyPr/>
                    <a:lstStyle/>
                    <a:p>
                      <a:pPr marL="0" marR="0" lvl="0" indent="0" algn="l" rtl="0">
                        <a:lnSpc>
                          <a:spcPct val="90000"/>
                        </a:lnSpc>
                        <a:spcBef>
                          <a:spcPts val="0"/>
                        </a:spcBef>
                        <a:spcAft>
                          <a:spcPts val="0"/>
                        </a:spcAft>
                        <a:buNone/>
                      </a:pPr>
                      <a:endParaRPr sz="800" b="1" i="0" u="none" strike="noStrike" cap="none" dirty="0">
                        <a:solidFill>
                          <a:schemeClr val="dk1"/>
                        </a:solidFill>
                        <a:latin typeface="Arial"/>
                        <a:ea typeface="Arial"/>
                        <a:cs typeface="Arial"/>
                        <a:sym typeface="Arial"/>
                      </a:endParaRPr>
                    </a:p>
                  </a:txBody>
                  <a:tcPr marL="36000" marR="36000" marT="18000" marB="18000" anchor="ctr" anchorCtr="1">
                    <a:lnL w="9525" cap="flat" cmpd="sng">
                      <a:solidFill>
                        <a:schemeClr val="dk1">
                          <a:alpha val="0"/>
                        </a:schemeClr>
                      </a:solidFill>
                      <a:prstDash val="solid"/>
                      <a:round/>
                      <a:headEnd type="none" w="sm" len="sm"/>
                      <a:tailEnd type="none" w="sm" len="sm"/>
                    </a:lnL>
                    <a:lnR w="12700" cap="flat" cmpd="sng">
                      <a:solidFill>
                        <a:schemeClr val="dk1">
                          <a:alpha val="0"/>
                        </a:schemeClr>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FF"/>
                    </a:solidFill>
                  </a:tcPr>
                </a:tc>
                <a:tc>
                  <a:txBody>
                    <a:bodyPr/>
                    <a:lstStyle/>
                    <a:p>
                      <a:pPr marL="0" marR="0" lvl="0" indent="0" algn="l" rtl="0">
                        <a:lnSpc>
                          <a:spcPct val="90000"/>
                        </a:lnSpc>
                        <a:spcBef>
                          <a:spcPts val="0"/>
                        </a:spcBef>
                        <a:spcAft>
                          <a:spcPts val="0"/>
                        </a:spcAft>
                        <a:buNone/>
                      </a:pPr>
                      <a:endParaRPr sz="800" b="1" i="0" u="none" strike="noStrike" cap="none">
                        <a:solidFill>
                          <a:srgbClr val="000000"/>
                        </a:solidFill>
                        <a:latin typeface="Arial"/>
                        <a:ea typeface="Arial"/>
                        <a:cs typeface="Arial"/>
                        <a:sym typeface="Arial"/>
                      </a:endParaRPr>
                    </a:p>
                  </a:txBody>
                  <a:tcPr marL="36000" marR="36000" marT="18000" marB="18000">
                    <a:lnL w="12700" cap="flat" cmpd="sng">
                      <a:solidFill>
                        <a:schemeClr val="dk1">
                          <a:alpha val="0"/>
                        </a:scheme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alpha val="0"/>
                        </a:schemeClr>
                      </a:solidFill>
                      <a:prstDash val="solid"/>
                      <a:round/>
                      <a:headEnd type="none" w="sm" len="sm"/>
                      <a:tailEnd type="none" w="sm" len="sm"/>
                    </a:lnT>
                    <a:lnB w="9525" cap="flat" cmpd="sng">
                      <a:solidFill>
                        <a:schemeClr val="dk1"/>
                      </a:solidFill>
                      <a:prstDash val="solid"/>
                      <a:round/>
                      <a:headEnd type="none" w="sm" len="sm"/>
                      <a:tailEnd type="none" w="sm" len="sm"/>
                    </a:lnB>
                    <a:solidFill>
                      <a:srgbClr val="FFFFF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(12)</a:t>
                      </a:r>
                      <a:endParaRPr sz="9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(11)</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(10)</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(7)</a:t>
                      </a:r>
                      <a:endParaRPr sz="900" b="1" i="0" u="none" strike="noStrike" cap="none"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(6)</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(5)</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i="0" u="none" strike="noStrike" cap="none" dirty="0">
                          <a:solidFill>
                            <a:srgbClr val="FFFFFF"/>
                          </a:solidFill>
                        </a:rPr>
                        <a:t>H (2)</a:t>
                      </a:r>
                      <a:endParaRPr sz="900" b="1" i="0" u="none" strike="noStrike" cap="none" dirty="0">
                        <a:solidFill>
                          <a:srgbClr val="FFFFFF"/>
                        </a:solidFill>
                      </a:endParaRPr>
                    </a:p>
                  </a:txBody>
                  <a:tcPr marL="36000" marR="36000" marT="18000" marB="18000">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M (1)</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tc>
                  <a:txBody>
                    <a:bodyPr/>
                    <a:lstStyle/>
                    <a:p>
                      <a:pPr marL="0" marR="0" lvl="0" indent="0" algn="ctr" rtl="0">
                        <a:lnSpc>
                          <a:spcPct val="90000"/>
                        </a:lnSpc>
                        <a:spcBef>
                          <a:spcPts val="0"/>
                        </a:spcBef>
                        <a:spcAft>
                          <a:spcPts val="0"/>
                        </a:spcAft>
                        <a:buNone/>
                      </a:pPr>
                      <a:r>
                        <a:rPr lang="en-US" sz="900" b="1" dirty="0">
                          <a:solidFill>
                            <a:srgbClr val="FFFFFF"/>
                          </a:solidFill>
                        </a:rPr>
                        <a:t>L (0)</a:t>
                      </a:r>
                      <a:endParaRPr sz="900" b="1" dirty="0">
                        <a:solidFill>
                          <a:srgbClr val="FFFFFF"/>
                        </a:solidFill>
                      </a:endParaRPr>
                    </a:p>
                  </a:txBody>
                  <a:tcPr marL="36000" marR="36000" marT="18000" marB="180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4A666F"/>
                    </a:solidFill>
                  </a:tcPr>
                </a:tc>
                <a:extLst>
                  <a:ext uri="{0D108BD9-81ED-4DB2-BD59-A6C34878D82A}">
                    <a16:rowId xmlns:a16="http://schemas.microsoft.com/office/drawing/2014/main" val="10000"/>
                  </a:ext>
                </a:extLst>
              </a:tr>
              <a:tr h="39668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dirty="0">
                          <a:solidFill>
                            <a:schemeClr val="dk1"/>
                          </a:solidFill>
                          <a:latin typeface="MS PGothic"/>
                          <a:ea typeface="MS PGothic"/>
                          <a:cs typeface="MS PGothic"/>
                          <a:sym typeface="MS PGothic"/>
                        </a:rPr>
                        <a:t>技術力</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新製品開発力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世界競争力のある技術的課題を設定・実行し、業績に大きく貢献する新製品を開発することができる。また、その価値を顧客に効果的に説得することができる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技術的な課題を設定し、各種実行アプローチについてトレードオフ、リスクを体系的に分析し、効果的な開発計画を立案。かなり自立的に新製品の主要部分を開発できる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プリンシパルあるいはシニアエンジニアの設定した課題に対し、ガイダンスを受けながら新製品開発の一部を実行できる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当該分野での重要な技術開発動向の把握</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世界の重要プレーヤーの問題意識・ねらい・技術開発動向をキーパーソンとのネットワークを通じ、常に把握している。ターゲット市場を大きく変えうる技術動向について、アンテナが高い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自社の事業領域に隣接する領域や、最終顧客の市場における重要な技術動向にも精通しており、国際的なネットワークを活用して、ある程度以上検証することができる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solidFill>
                            <a:schemeClr val="dk1"/>
                          </a:solidFill>
                          <a:latin typeface="MS PGothic"/>
                          <a:ea typeface="MS PGothic"/>
                          <a:cs typeface="MS PGothic"/>
                          <a:sym typeface="MS PGothic"/>
                        </a:rPr>
                        <a:t>文献ベースで、事業領域で重要な技術動向に精通しており、個人的なネットワークを通して、動向をある程度検証できる</a:t>
                      </a:r>
                      <a:endParaRPr>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基本原理・要素から応用・使用環境まで、全体像の把握に基く問題解決能力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技術開発のオプションを基本原理、要素技術までもどって考え、きわめてユニークな着眼点で、製品レベルで圧倒的な競争優位性を生み出すことができる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技術開発のオプションを基本原理、要素技術までもどって考え、最終顧客へのインパクトまで考慮した問題解決ができる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開発課題に関わる基本原理・要素技術と、最終顧客の製品との繋がりを理解している。新しいコンセプトへの理解力が高い</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3"/>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価値ある知財の創造能力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多大なインパクトをおよぼす画期的な発明ができる。また競争優位性を確保するための知財戦略を立案、実行できる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競争優位性の源泉となりうる知財の創造を常に意識しており、インパクトある発明ができる。知財戦略についても十分理解してその立案、実行に貢献できる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開発を遂行する中で、有効な知財になりうるアイデアを年に数件創造できる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4"/>
                  </a:ext>
                </a:extLst>
              </a:tr>
              <a:tr h="396684">
                <a:tc rowSpan="4">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dirty="0">
                          <a:solidFill>
                            <a:schemeClr val="dk1"/>
                          </a:solidFill>
                          <a:latin typeface="MS PGothic"/>
                          <a:ea typeface="MS PGothic"/>
                          <a:cs typeface="MS PGothic"/>
                          <a:sym typeface="MS PGothic"/>
                        </a:rPr>
                        <a:t>組織リーダーシップ</a:t>
                      </a:r>
                      <a:endParaRPr sz="800" dirty="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プロジェクトリーダーシップ</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複雑・大規模なプロジェクトを遂行できる。これに必要な高いマネージメント能力、決断力、リーダーシップを持つ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開発の目的、成功の醍醐味、開発リスク、最悪のシナリオへの対応策をチーム全体と常に共有し、開発サイクルを厳守したマネージメントができる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担当の開発領域が開発プロジェクト全体におよぼす影響を理解し、他部門とのコミュニケーションを取りながら、全体の開発効率を引き上げることができる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5"/>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人材確保能力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国際的にトップクラスの人材がどこで何に携わっているか常に把握し、彼らを惹きつけて採用し、最強のチームを結成することができる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納期厳守で開発を進めるために必要な人材のスキル・人数を見積もり、リクルートすることができる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優秀な技術者のリクルートに貢献できる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6"/>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人材育成・適切な目標設定・チームビルディング能力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トップクラスの人材に対しても高い目標を設定し、やる気を持たせ、目標に向かって全力投入させることができる。お互いに切磋琢磨し、競争し、120%の成果を生み出すスーパーチームを作りだす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チームメンバーに対し、適切な目標を設定し、やる気を持たせ、大きな成果を上げられるよう、リード･支援することができる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自分のスキルを公平、客観的に把握し、長所を伸ばし、課題改善に取り組むことができる。チームメンバーとして、チームビルディングに大きく貢献できる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7"/>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外部資源（協力会社、トップクラスの外部人材）の活用能力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外部の協力会社、トップクラスの人材をまとめ、ミッションを共有化して自社の新製品開発に駆り立てることができる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専門領域において、外部の優れた協力会社やトップクラスの人材とのネットワークがあり、活用することができる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担当開発領域において協力会社との協業を円滑に進めることができる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8"/>
                  </a:ext>
                </a:extLst>
              </a:tr>
              <a:tr h="396684">
                <a:tc rowSpan="3">
                  <a:txBody>
                    <a:bodyPr/>
                    <a:lstStyle/>
                    <a:p>
                      <a:pPr marL="0" marR="0" lvl="0" indent="0" algn="l" rtl="0">
                        <a:lnSpc>
                          <a:spcPct val="90000"/>
                        </a:lnSpc>
                        <a:spcBef>
                          <a:spcPts val="0"/>
                        </a:spcBef>
                        <a:spcAft>
                          <a:spcPts val="0"/>
                        </a:spcAft>
                        <a:buClr>
                          <a:schemeClr val="dk1"/>
                        </a:buClr>
                        <a:buSzPts val="1100"/>
                        <a:buFont typeface="Arial"/>
                        <a:buNone/>
                      </a:pPr>
                      <a:r>
                        <a:rPr lang="ja-JP" sz="800" b="1" i="0" u="none" strike="noStrike" cap="none">
                          <a:solidFill>
                            <a:schemeClr val="dk1"/>
                          </a:solidFill>
                          <a:latin typeface="MS PGothic"/>
                          <a:ea typeface="MS PGothic"/>
                          <a:cs typeface="MS PGothic"/>
                          <a:sym typeface="MS PGothic"/>
                        </a:rPr>
                        <a:t>ベンチャー経営への姿勢</a:t>
                      </a:r>
                      <a:endParaRPr sz="800">
                        <a:latin typeface="MS PGothic"/>
                        <a:ea typeface="MS PGothic"/>
                        <a:cs typeface="MS PGothic"/>
                        <a:sym typeface="MS PGothic"/>
                      </a:endParaRPr>
                    </a:p>
                  </a:txBody>
                  <a:tcPr marL="36000" marR="36000" marT="18000" marB="18000" anchor="ctr" anchorCtr="1">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DDDDD"/>
                    </a:solidFill>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ベンチャー企業における経営感覚、見極め、判断力</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常に経営者と開発責任者の両方の立場から状況を把握し、タイムリーで適切な判断を下せる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会社にとって重要なことは何か、という観点から物事を考える力、判断力、バランス感覚がある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コスト、時間、効率に対する意識が強く、これらを最適化する着眼点が優れている。その点で、常に努力を怠らない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9"/>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ベンチャーに必要な積極思考・価値観・企業文化の醸成</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きわめて高い目標をかかげ、あらゆる手段を工夫・創造し、実現する能力をもつ。この姿勢、価値観を社員全員に広め、共有化し、目標に向かって駆り立てるための工夫ができる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どのような困難に直面しても、「こうすればできる」、「人が考えないことを考える」、「競争優位性の向上に繋がることに注力する」　という姿勢が明確で、この姿勢を広める模範であり、ムードメーカーとなっている</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高い目標をかかげ、それに向かって死に物狂いでチャレンジする、挑戦的姿勢を持つ。発想が前向き、積極的</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0"/>
                  </a:ext>
                </a:extLst>
              </a:tr>
              <a:tr h="396684">
                <a:tc vMerge="1">
                  <a:txBody>
                    <a:bodyPr/>
                    <a:lstStyle/>
                    <a:p>
                      <a:endParaRPr lang="ja-JP"/>
                    </a:p>
                  </a:txBody>
                  <a:tcPr/>
                </a:tc>
                <a:tc>
                  <a:txBody>
                    <a:bodyPr/>
                    <a:lstStyle/>
                    <a:p>
                      <a:pPr marL="0" marR="0" lvl="0" indent="0" algn="l" rtl="0">
                        <a:lnSpc>
                          <a:spcPct val="90000"/>
                        </a:lnSpc>
                        <a:spcBef>
                          <a:spcPts val="0"/>
                        </a:spcBef>
                        <a:spcAft>
                          <a:spcPts val="0"/>
                        </a:spcAft>
                        <a:buClr>
                          <a:srgbClr val="000000"/>
                        </a:buClr>
                        <a:buSzPts val="900"/>
                        <a:buFont typeface="Arial"/>
                        <a:buNone/>
                      </a:pPr>
                      <a:r>
                        <a:rPr lang="ja-JP" sz="800" b="1" i="0" u="none" strike="noStrike" cap="none" dirty="0">
                          <a:solidFill>
                            <a:srgbClr val="000000"/>
                          </a:solidFill>
                          <a:latin typeface="MS PGothic"/>
                          <a:ea typeface="MS PGothic"/>
                          <a:cs typeface="MS PGothic"/>
                          <a:sym typeface="MS PGothic"/>
                        </a:rPr>
                        <a:t>仕事に対するプロ意識、職業倫理</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gridSpan="3">
                  <a:txBody>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lang="ja-JP" altLang="en-US" sz="800" dirty="0">
                          <a:latin typeface="MS PGothic"/>
                          <a:ea typeface="MS PGothic"/>
                          <a:cs typeface="MS PGothic"/>
                          <a:sym typeface="MS PGothic"/>
                        </a:rPr>
                        <a:t>徹底したプロ意識と極めて高い職業倫理観で全社員の模範となる。フェアでオープンな姿勢が顕著に見られる。</a:t>
                      </a:r>
                      <a:r>
                        <a:rPr lang="ja-JP" altLang="en-US" sz="800" b="0" i="0" u="none" strike="noStrike" cap="none" dirty="0">
                          <a:solidFill>
                            <a:srgbClr val="000000"/>
                          </a:solidFill>
                          <a:effectLst/>
                          <a:latin typeface="Arial"/>
                          <a:ea typeface="Arial"/>
                          <a:cs typeface="Arial"/>
                          <a:sym typeface="Arial"/>
                        </a:rPr>
                        <a:t>強いストレスが感じるような場面でも、感情をコントロールし、前向きに議論・応対している</a:t>
                      </a:r>
                      <a:endParaRPr lang="ja-JP" altLang="en-US"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a:latin typeface="MS PGothic"/>
                          <a:ea typeface="MS PGothic"/>
                          <a:cs typeface="MS PGothic"/>
                          <a:sym typeface="MS PGothic"/>
                        </a:rPr>
                        <a:t>徹底したプロ意識と極めて高い職業倫理観で全社員の模範となる。フェアでオープンな姿勢が顕著に見られる</a:t>
                      </a:r>
                      <a:endParaRPr sz="80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tc gridSpan="3">
                  <a:txBody>
                    <a:bodyPr/>
                    <a:lstStyle/>
                    <a:p>
                      <a:pPr marL="0" lvl="0" indent="0" algn="l" rtl="0">
                        <a:lnSpc>
                          <a:spcPct val="90000"/>
                        </a:lnSpc>
                        <a:spcBef>
                          <a:spcPts val="0"/>
                        </a:spcBef>
                        <a:spcAft>
                          <a:spcPts val="0"/>
                        </a:spcAft>
                        <a:buNone/>
                      </a:pPr>
                      <a:r>
                        <a:rPr lang="ja-JP" sz="800" dirty="0">
                          <a:latin typeface="MS PGothic"/>
                          <a:ea typeface="MS PGothic"/>
                          <a:cs typeface="MS PGothic"/>
                          <a:sym typeface="MS PGothic"/>
                        </a:rPr>
                        <a:t>徹底したプロ意識と極めて高い職業倫理観を持つ</a:t>
                      </a:r>
                      <a:endParaRPr sz="800" dirty="0">
                        <a:latin typeface="MS PGothic"/>
                        <a:ea typeface="MS PGothic"/>
                        <a:cs typeface="MS PGothic"/>
                        <a:sym typeface="MS PGothic"/>
                      </a:endParaRPr>
                    </a:p>
                  </a:txBody>
                  <a:tcPr marL="36000" marR="36000" marT="18000" marB="18000" anchor="ctr">
                    <a:lnL w="12700"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bg1"/>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11"/>
                  </a:ext>
                </a:extLst>
              </a:tr>
            </a:tbl>
          </a:graphicData>
        </a:graphic>
      </p:graphicFrame>
      <p:sp>
        <p:nvSpPr>
          <p:cNvPr id="446" name="Google Shape;446;p72"/>
          <p:cNvSpPr txBox="1"/>
          <p:nvPr/>
        </p:nvSpPr>
        <p:spPr>
          <a:xfrm>
            <a:off x="5615516" y="1850828"/>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Senior Developer</a:t>
            </a:r>
            <a:endParaRPr dirty="0">
              <a:latin typeface="MS PGothic"/>
              <a:ea typeface="MS PGothic"/>
              <a:cs typeface="MS PGothic"/>
              <a:sym typeface="MS PGothic"/>
            </a:endParaRPr>
          </a:p>
        </p:txBody>
      </p:sp>
      <p:sp>
        <p:nvSpPr>
          <p:cNvPr id="447" name="Google Shape;447;p72"/>
          <p:cNvSpPr txBox="1"/>
          <p:nvPr/>
        </p:nvSpPr>
        <p:spPr>
          <a:xfrm>
            <a:off x="8854016" y="1850828"/>
            <a:ext cx="3242700" cy="270000"/>
          </a:xfrm>
          <a:prstGeom prst="rect">
            <a:avLst/>
          </a:prstGeom>
          <a:solidFill>
            <a:srgbClr val="193E4A"/>
          </a:solidFill>
          <a:ln w="9525" cap="flat" cmpd="sng">
            <a:solidFill>
              <a:schemeClr val="lt1"/>
            </a:solidFill>
            <a:prstDash val="solid"/>
            <a:miter lim="800000"/>
            <a:headEnd type="none" w="sm" len="sm"/>
            <a:tailEnd type="none" w="sm" len="sm"/>
          </a:ln>
        </p:spPr>
        <p:txBody>
          <a:bodyPr spcFirstLastPara="1" wrap="square" lIns="0" tIns="0" rIns="0" bIns="0" anchor="ctr" anchorCtr="1">
            <a:noAutofit/>
          </a:bodyPr>
          <a:lstStyle/>
          <a:p>
            <a:pPr marL="0" marR="0" lvl="0" indent="0" algn="ctr" rtl="0">
              <a:lnSpc>
                <a:spcPct val="95000"/>
              </a:lnSpc>
              <a:spcBef>
                <a:spcPts val="0"/>
              </a:spcBef>
              <a:spcAft>
                <a:spcPts val="0"/>
              </a:spcAft>
              <a:buClr>
                <a:schemeClr val="lt1"/>
              </a:buClr>
              <a:buSzPts val="1400"/>
              <a:buFont typeface="Arial"/>
              <a:buNone/>
            </a:pPr>
            <a:r>
              <a:rPr lang="en-US" b="1" dirty="0">
                <a:solidFill>
                  <a:schemeClr val="lt1"/>
                </a:solidFill>
                <a:latin typeface="MS PGothic"/>
                <a:ea typeface="MS PGothic"/>
                <a:cs typeface="MS PGothic"/>
                <a:sym typeface="MS PGothic"/>
              </a:rPr>
              <a:t>Developer</a:t>
            </a:r>
            <a:endParaRPr dirty="0">
              <a:latin typeface="MS PGothic"/>
              <a:ea typeface="MS PGothic"/>
              <a:cs typeface="MS PGothic"/>
              <a:sym typeface="MS PGothic"/>
            </a:endParaRPr>
          </a:p>
        </p:txBody>
      </p:sp>
      <p:grpSp>
        <p:nvGrpSpPr>
          <p:cNvPr id="460" name="Google Shape;460;p72"/>
          <p:cNvGrpSpPr/>
          <p:nvPr/>
        </p:nvGrpSpPr>
        <p:grpSpPr>
          <a:xfrm>
            <a:off x="3457577" y="2413839"/>
            <a:ext cx="7558600" cy="4314627"/>
            <a:chOff x="1633" y="657"/>
            <a:chExt cx="3571" cy="2700"/>
          </a:xfrm>
        </p:grpSpPr>
        <p:cxnSp>
          <p:nvCxnSpPr>
            <p:cNvPr id="461" name="Google Shape;461;p72"/>
            <p:cNvCxnSpPr/>
            <p:nvPr/>
          </p:nvCxnSpPr>
          <p:spPr>
            <a:xfrm>
              <a:off x="163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2" name="Google Shape;462;p72"/>
            <p:cNvCxnSpPr/>
            <p:nvPr/>
          </p:nvCxnSpPr>
          <p:spPr>
            <a:xfrm>
              <a:off x="214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3" name="Google Shape;463;p72"/>
            <p:cNvCxnSpPr/>
            <p:nvPr/>
          </p:nvCxnSpPr>
          <p:spPr>
            <a:xfrm>
              <a:off x="316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4" name="Google Shape;464;p72"/>
            <p:cNvCxnSpPr/>
            <p:nvPr/>
          </p:nvCxnSpPr>
          <p:spPr>
            <a:xfrm>
              <a:off x="3673"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5" name="Google Shape;465;p72"/>
            <p:cNvCxnSpPr/>
            <p:nvPr/>
          </p:nvCxnSpPr>
          <p:spPr>
            <a:xfrm>
              <a:off x="4694" y="657"/>
              <a:ext cx="0" cy="2700"/>
            </a:xfrm>
            <a:prstGeom prst="straightConnector1">
              <a:avLst/>
            </a:prstGeom>
            <a:noFill/>
            <a:ln w="9525" cap="flat" cmpd="sng">
              <a:solidFill>
                <a:schemeClr val="hlink"/>
              </a:solidFill>
              <a:prstDash val="solid"/>
              <a:miter lim="800000"/>
              <a:headEnd type="none" w="med" len="med"/>
              <a:tailEnd type="none" w="med" len="med"/>
            </a:ln>
          </p:spPr>
        </p:cxnSp>
        <p:cxnSp>
          <p:nvCxnSpPr>
            <p:cNvPr id="466" name="Google Shape;466;p72"/>
            <p:cNvCxnSpPr/>
            <p:nvPr/>
          </p:nvCxnSpPr>
          <p:spPr>
            <a:xfrm>
              <a:off x="5204" y="657"/>
              <a:ext cx="0" cy="2700"/>
            </a:xfrm>
            <a:prstGeom prst="straightConnector1">
              <a:avLst/>
            </a:prstGeom>
            <a:noFill/>
            <a:ln w="9525" cap="flat" cmpd="sng">
              <a:solidFill>
                <a:schemeClr val="hlink"/>
              </a:solidFill>
              <a:prstDash val="solid"/>
              <a:miter lim="800000"/>
              <a:headEnd type="none" w="med" len="med"/>
              <a:tailEnd type="none" w="med" len="med"/>
            </a:ln>
          </p:spPr>
        </p:cxnSp>
      </p:grpSp>
      <p:sp>
        <p:nvSpPr>
          <p:cNvPr id="469" name="Google Shape;469;p72"/>
          <p:cNvSpPr/>
          <p:nvPr/>
        </p:nvSpPr>
        <p:spPr>
          <a:xfrm>
            <a:off x="4656937" y="2413840"/>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0" name="Google Shape;470;p72"/>
          <p:cNvSpPr/>
          <p:nvPr/>
        </p:nvSpPr>
        <p:spPr>
          <a:xfrm>
            <a:off x="6826487" y="2801953"/>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1" name="Google Shape;471;p72"/>
          <p:cNvSpPr/>
          <p:nvPr/>
        </p:nvSpPr>
        <p:spPr>
          <a:xfrm>
            <a:off x="5724343" y="3161541"/>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2" name="Google Shape;472;p72"/>
          <p:cNvSpPr/>
          <p:nvPr/>
        </p:nvSpPr>
        <p:spPr>
          <a:xfrm>
            <a:off x="5755409" y="3613972"/>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3" name="Google Shape;473;p72"/>
          <p:cNvSpPr/>
          <p:nvPr/>
        </p:nvSpPr>
        <p:spPr>
          <a:xfrm>
            <a:off x="5746112" y="4767028"/>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4" name="Google Shape;474;p72"/>
          <p:cNvSpPr/>
          <p:nvPr/>
        </p:nvSpPr>
        <p:spPr>
          <a:xfrm>
            <a:off x="7928600" y="3981081"/>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5" name="Google Shape;475;p72"/>
          <p:cNvSpPr/>
          <p:nvPr/>
        </p:nvSpPr>
        <p:spPr>
          <a:xfrm>
            <a:off x="6856800" y="4362090"/>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6" name="Google Shape;476;p72"/>
          <p:cNvSpPr/>
          <p:nvPr/>
        </p:nvSpPr>
        <p:spPr>
          <a:xfrm>
            <a:off x="5742137" y="5230799"/>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7" name="Google Shape;477;p72"/>
          <p:cNvSpPr/>
          <p:nvPr/>
        </p:nvSpPr>
        <p:spPr>
          <a:xfrm>
            <a:off x="8996950" y="5557428"/>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8" name="Google Shape;478;p72"/>
          <p:cNvSpPr/>
          <p:nvPr/>
        </p:nvSpPr>
        <p:spPr>
          <a:xfrm>
            <a:off x="6826487" y="5963040"/>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479" name="Google Shape;479;p72"/>
          <p:cNvSpPr/>
          <p:nvPr/>
        </p:nvSpPr>
        <p:spPr>
          <a:xfrm>
            <a:off x="7928600" y="6380228"/>
            <a:ext cx="820800" cy="339600"/>
          </a:xfrm>
          <a:prstGeom prst="ellipse">
            <a:avLst/>
          </a:prstGeom>
          <a:noFill/>
          <a:ln w="254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1" i="0" u="none">
              <a:solidFill>
                <a:srgbClr val="4A0078"/>
              </a:solidFill>
              <a:latin typeface="Arial"/>
              <a:ea typeface="Arial"/>
              <a:cs typeface="Arial"/>
              <a:sym typeface="Arial"/>
            </a:endParaRPr>
          </a:p>
        </p:txBody>
      </p:sp>
      <p:sp>
        <p:nvSpPr>
          <p:cNvPr id="26" name="Google Shape;319;p64">
            <a:extLst>
              <a:ext uri="{FF2B5EF4-FFF2-40B4-BE49-F238E27FC236}">
                <a16:creationId xmlns:a16="http://schemas.microsoft.com/office/drawing/2014/main" id="{619F2E7B-9D5E-4BB9-A1B4-38E2B7D02ACA}"/>
              </a:ext>
            </a:extLst>
          </p:cNvPr>
          <p:cNvSpPr txBox="1">
            <a:spLocks noGrp="1"/>
          </p:cNvSpPr>
          <p:nvPr>
            <p:ph type="sldNum" idx="12"/>
          </p:nvPr>
        </p:nvSpPr>
        <p:spPr>
          <a:xfrm>
            <a:off x="11616267" y="6282267"/>
            <a:ext cx="575700" cy="575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20</a:t>
            </a:fld>
            <a:endParaRPr dirty="0"/>
          </a:p>
        </p:txBody>
      </p:sp>
      <p:sp>
        <p:nvSpPr>
          <p:cNvPr id="29" name="Google Shape;467;p72">
            <a:extLst>
              <a:ext uri="{FF2B5EF4-FFF2-40B4-BE49-F238E27FC236}">
                <a16:creationId xmlns:a16="http://schemas.microsoft.com/office/drawing/2014/main" id="{5E3C0DB5-9E3E-4C53-81D6-EABC7487DB5A}"/>
              </a:ext>
            </a:extLst>
          </p:cNvPr>
          <p:cNvSpPr txBox="1">
            <a:spLocks/>
          </p:cNvSpPr>
          <p:nvPr/>
        </p:nvSpPr>
        <p:spPr>
          <a:xfrm>
            <a:off x="553650" y="576002"/>
            <a:ext cx="10972800" cy="4104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ctr" rtl="0">
              <a:lnSpc>
                <a:spcPct val="95000"/>
              </a:lnSpc>
              <a:spcBef>
                <a:spcPts val="0"/>
              </a:spcBef>
              <a:spcAft>
                <a:spcPts val="0"/>
              </a:spcAft>
              <a:buClr>
                <a:srgbClr val="000000"/>
              </a:buClr>
              <a:buSzPts val="1400"/>
              <a:buFont typeface="MS PGothic"/>
              <a:buNone/>
              <a:defRPr sz="3700" b="0" i="0" u="none" strike="noStrike" cap="none">
                <a:solidFill>
                  <a:srgbClr val="000000"/>
                </a:solidFill>
                <a:latin typeface="MS PGothic"/>
                <a:ea typeface="MS PGothic"/>
                <a:cs typeface="MS PGothic"/>
                <a:sym typeface="MS PGothic"/>
              </a:defRPr>
            </a:lvl1pPr>
            <a:lvl2pPr marR="0" lvl="1"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2pPr>
            <a:lvl3pPr marR="0" lvl="2"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3pPr>
            <a:lvl4pPr marR="0" lvl="3"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4pPr>
            <a:lvl5pPr marR="0" lvl="4"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5pPr>
            <a:lvl6pPr marR="0" lvl="5"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6pPr>
            <a:lvl7pPr marR="0" lvl="6"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7pPr>
            <a:lvl8pPr marR="0" lvl="7"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8pPr>
            <a:lvl9pPr marR="0" lvl="8" algn="ctr" rtl="0">
              <a:lnSpc>
                <a:spcPct val="95000"/>
              </a:lnSpc>
              <a:spcBef>
                <a:spcPts val="0"/>
              </a:spcBef>
              <a:spcAft>
                <a:spcPts val="0"/>
              </a:spcAft>
              <a:buClr>
                <a:schemeClr val="dk1"/>
              </a:buClr>
              <a:buSzPts val="1400"/>
              <a:buFont typeface="Arial"/>
              <a:buNone/>
              <a:defRPr sz="3700" b="0" i="0" u="none" strike="noStrike" cap="none">
                <a:solidFill>
                  <a:schemeClr val="dk1"/>
                </a:solidFill>
                <a:latin typeface="Arial"/>
                <a:ea typeface="Arial"/>
                <a:cs typeface="Arial"/>
                <a:sym typeface="Arial"/>
              </a:defRPr>
            </a:lvl9pPr>
          </a:lstStyle>
          <a:p>
            <a:pPr algn="l"/>
            <a:r>
              <a:rPr lang="ja-JP" altLang="en-US" sz="2800" dirty="0"/>
              <a:t>グレードの決定方法</a:t>
            </a:r>
            <a:r>
              <a:rPr lang="en-US" altLang="ja-JP" sz="2800" dirty="0"/>
              <a:t>(3/3)</a:t>
            </a:r>
            <a:endParaRPr lang="ja-JP" altLang="en-US" sz="2800" dirty="0"/>
          </a:p>
        </p:txBody>
      </p:sp>
      <p:sp>
        <p:nvSpPr>
          <p:cNvPr id="30" name="Google Shape;638;p83">
            <a:extLst>
              <a:ext uri="{FF2B5EF4-FFF2-40B4-BE49-F238E27FC236}">
                <a16:creationId xmlns:a16="http://schemas.microsoft.com/office/drawing/2014/main" id="{7A42862E-248C-4187-A458-4EA0F4788F20}"/>
              </a:ext>
            </a:extLst>
          </p:cNvPr>
          <p:cNvSpPr txBox="1">
            <a:spLocks/>
          </p:cNvSpPr>
          <p:nvPr/>
        </p:nvSpPr>
        <p:spPr>
          <a:xfrm>
            <a:off x="548908" y="1134599"/>
            <a:ext cx="10928100" cy="546821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ja-JP" altLang="en-US" sz="2000" dirty="0">
              <a:latin typeface="MS PGothic"/>
              <a:ea typeface="MS PGothic"/>
              <a:cs typeface="MS PGothic"/>
              <a:sym typeface="MS PGothic"/>
            </a:endParaRPr>
          </a:p>
        </p:txBody>
      </p:sp>
      <p:sp>
        <p:nvSpPr>
          <p:cNvPr id="28" name="Google Shape;638;p83">
            <a:extLst>
              <a:ext uri="{FF2B5EF4-FFF2-40B4-BE49-F238E27FC236}">
                <a16:creationId xmlns:a16="http://schemas.microsoft.com/office/drawing/2014/main" id="{82C37915-B4EA-4902-97E9-97B5521D6B59}"/>
              </a:ext>
            </a:extLst>
          </p:cNvPr>
          <p:cNvSpPr txBox="1">
            <a:spLocks/>
          </p:cNvSpPr>
          <p:nvPr/>
        </p:nvSpPr>
        <p:spPr>
          <a:xfrm>
            <a:off x="548908" y="1110569"/>
            <a:ext cx="10928100" cy="546821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kumimoji="1" lang="ja-JP" altLang="en-US" sz="2000" dirty="0"/>
              <a:t>スキル評価の結果、下記の様に判定した場合の計算方法は以下の通り。</a:t>
            </a:r>
            <a:endParaRPr kumimoji="1" lang="en-US" altLang="ja-JP" sz="2000" dirty="0"/>
          </a:p>
          <a:p>
            <a:r>
              <a:rPr kumimoji="1" lang="en-US" altLang="ja-JP" sz="2000" dirty="0"/>
              <a:t>( 10 + 6 + 7 + 7 + 5 + 6 + 7 + 7 + 2 + 6 + 5 ) / 11 = 6.1</a:t>
            </a:r>
            <a:r>
              <a:rPr kumimoji="1" lang="ja-JP" altLang="en-US" sz="2000" dirty="0"/>
              <a:t>ポイント</a:t>
            </a:r>
            <a:endParaRPr lang="en-US" altLang="ja-JP" sz="2000" dirty="0">
              <a:latin typeface="MS PGothic"/>
              <a:ea typeface="MS PGothic"/>
              <a:cs typeface="MS PGothic"/>
              <a:sym typeface="MS PGothic"/>
            </a:endParaRPr>
          </a:p>
          <a:p>
            <a:endParaRPr lang="ja-JP" altLang="en-US" sz="2000" dirty="0">
              <a:latin typeface="MS PGothic"/>
              <a:ea typeface="MS PGothic"/>
              <a:cs typeface="MS PGothic"/>
              <a:sym typeface="MS PGothic"/>
            </a:endParaRPr>
          </a:p>
        </p:txBody>
      </p:sp>
    </p:spTree>
    <p:extLst>
      <p:ext uri="{BB962C8B-B14F-4D97-AF65-F5344CB8AC3E}">
        <p14:creationId xmlns:p14="http://schemas.microsoft.com/office/powerpoint/2010/main" val="3417831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64"/>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800">
                <a:latin typeface="MS PGothic"/>
                <a:ea typeface="MS PGothic"/>
                <a:cs typeface="MS PGothic"/>
                <a:sym typeface="MS PGothic"/>
              </a:rPr>
              <a:t>グレード</a:t>
            </a:r>
            <a:endParaRPr sz="2800">
              <a:latin typeface="MS PGothic"/>
              <a:ea typeface="MS PGothic"/>
              <a:cs typeface="MS PGothic"/>
              <a:sym typeface="MS PGothic"/>
            </a:endParaRPr>
          </a:p>
        </p:txBody>
      </p:sp>
      <p:sp>
        <p:nvSpPr>
          <p:cNvPr id="318" name="Google Shape;318;p64"/>
          <p:cNvSpPr txBox="1">
            <a:spLocks noGrp="1"/>
          </p:cNvSpPr>
          <p:nvPr>
            <p:ph type="title" idx="4294967295"/>
          </p:nvPr>
        </p:nvSpPr>
        <p:spPr>
          <a:xfrm>
            <a:off x="616372" y="1083733"/>
            <a:ext cx="10887727" cy="5686416"/>
          </a:xfrm>
          <a:prstGeom prst="rect">
            <a:avLst/>
          </a:prstGeom>
        </p:spPr>
        <p:txBody>
          <a:bodyPr spcFirstLastPara="1" wrap="square" lIns="0" tIns="0" rIns="0" bIns="0" anchor="t" anchorCtr="0">
            <a:noAutofit/>
          </a:bodyPr>
          <a:lstStyle/>
          <a:p>
            <a:pPr marL="0" lvl="0" indent="0" algn="l" rtl="0">
              <a:lnSpc>
                <a:spcPts val="2160"/>
              </a:lnSpc>
              <a:spcAft>
                <a:spcPts val="0"/>
              </a:spcAft>
              <a:buClr>
                <a:schemeClr val="dk1"/>
              </a:buClr>
              <a:buSzPts val="2800"/>
              <a:buFont typeface="Arial"/>
              <a:buNone/>
            </a:pPr>
            <a:r>
              <a:rPr lang="ja-JP" altLang="en-US" sz="1600" dirty="0">
                <a:latin typeface="MS PGothic"/>
                <a:ea typeface="MS PGothic"/>
                <a:cs typeface="MS PGothic"/>
                <a:sym typeface="MS PGothic"/>
              </a:rPr>
              <a:t>スキル評価基準を用いて算出したポイントよりグレードが決定される。</a:t>
            </a:r>
            <a:br>
              <a:rPr lang="en-US" altLang="ja-JP" sz="1600" dirty="0">
                <a:latin typeface="MS PGothic"/>
                <a:ea typeface="MS PGothic"/>
                <a:cs typeface="MS PGothic"/>
                <a:sym typeface="MS PGothic"/>
              </a:rPr>
            </a:br>
            <a:r>
              <a:rPr lang="ja-JP" sz="1600" dirty="0">
                <a:latin typeface="MS PGothic"/>
                <a:ea typeface="MS PGothic"/>
                <a:cs typeface="MS PGothic"/>
                <a:sym typeface="MS PGothic"/>
              </a:rPr>
              <a:t>グレードは</a:t>
            </a:r>
            <a:r>
              <a:rPr lang="en-US" altLang="ja-JP" sz="1600" dirty="0">
                <a:latin typeface="MS PGothic"/>
                <a:ea typeface="MS PGothic"/>
                <a:cs typeface="MS PGothic"/>
                <a:sym typeface="MS PGothic"/>
              </a:rPr>
              <a:t>Tech / Non-Tech</a:t>
            </a:r>
            <a:r>
              <a:rPr lang="ja-JP" altLang="en-US" sz="1600" dirty="0">
                <a:latin typeface="MS PGothic"/>
                <a:ea typeface="MS PGothic"/>
                <a:cs typeface="MS PGothic"/>
                <a:sym typeface="MS PGothic"/>
              </a:rPr>
              <a:t>に分けて</a:t>
            </a:r>
            <a:r>
              <a:rPr lang="ja-JP" sz="1600" dirty="0">
                <a:latin typeface="MS PGothic"/>
                <a:ea typeface="MS PGothic"/>
                <a:cs typeface="MS PGothic"/>
                <a:sym typeface="MS PGothic"/>
              </a:rPr>
              <a:t>設定</a:t>
            </a:r>
            <a:r>
              <a:rPr lang="ja-JP" altLang="en-US" sz="1600" dirty="0">
                <a:latin typeface="MS PGothic"/>
                <a:ea typeface="MS PGothic"/>
              </a:rPr>
              <a:t>し、それぞれ定義は以下の通り。</a:t>
            </a:r>
            <a:br>
              <a:rPr lang="en-US" altLang="ja-JP" sz="1600" dirty="0">
                <a:latin typeface="MS PGothic"/>
                <a:ea typeface="MS PGothic"/>
              </a:rPr>
            </a:br>
            <a:r>
              <a:rPr lang="ja-JP" altLang="en-US" sz="1600" dirty="0">
                <a:latin typeface="MS PGothic"/>
                <a:ea typeface="MS PGothic"/>
              </a:rPr>
              <a:t>（なお制度導入時は仮でグレードを判定し、</a:t>
            </a:r>
            <a:r>
              <a:rPr lang="en-US" altLang="ja-JP" sz="1600" dirty="0">
                <a:latin typeface="MS PGothic"/>
                <a:ea typeface="MS PGothic"/>
              </a:rPr>
              <a:t>2020</a:t>
            </a:r>
            <a:r>
              <a:rPr lang="ja-JP" altLang="en-US" sz="1600" dirty="0">
                <a:latin typeface="MS PGothic"/>
                <a:ea typeface="MS PGothic"/>
              </a:rPr>
              <a:t>年度末に正式なグレードを決定する）</a:t>
            </a:r>
            <a:endParaRPr dirty="0">
              <a:latin typeface="MS PGothic"/>
              <a:ea typeface="MS PGothic"/>
              <a:cs typeface="MS PGothic"/>
              <a:sym typeface="MS PGothic"/>
            </a:endParaRPr>
          </a:p>
          <a:p>
            <a:pPr marL="0" lvl="0" indent="0" algn="l" rtl="0">
              <a:lnSpc>
                <a:spcPct val="90000"/>
              </a:lnSpc>
              <a:spcBef>
                <a:spcPts val="1000"/>
              </a:spcBef>
              <a:spcAft>
                <a:spcPts val="0"/>
              </a:spcAft>
              <a:buClr>
                <a:schemeClr val="dk1"/>
              </a:buClr>
              <a:buSzPts val="2800"/>
              <a:buFont typeface="Arial"/>
              <a:buNone/>
            </a:pPr>
            <a:endParaRPr dirty="0">
              <a:latin typeface="MS PGothic"/>
              <a:ea typeface="MS PGothic"/>
              <a:cs typeface="MS PGothic"/>
              <a:sym typeface="MS PGothic"/>
            </a:endParaRPr>
          </a:p>
          <a:p>
            <a:pPr marL="0" lvl="0" indent="0" algn="l" rtl="0">
              <a:lnSpc>
                <a:spcPct val="90000"/>
              </a:lnSpc>
              <a:spcBef>
                <a:spcPts val="1000"/>
              </a:spcBef>
              <a:spcAft>
                <a:spcPts val="0"/>
              </a:spcAft>
              <a:buClr>
                <a:schemeClr val="dk1"/>
              </a:buClr>
              <a:buSzPts val="2800"/>
              <a:buFont typeface="Arial"/>
              <a:buNone/>
            </a:pPr>
            <a:endParaRPr dirty="0">
              <a:latin typeface="MS PGothic"/>
              <a:ea typeface="MS PGothic"/>
              <a:cs typeface="MS PGothic"/>
              <a:sym typeface="MS PGothic"/>
            </a:endParaRPr>
          </a:p>
          <a:p>
            <a:pPr marL="0" lvl="0" indent="0" algn="l" rtl="0">
              <a:lnSpc>
                <a:spcPct val="90000"/>
              </a:lnSpc>
              <a:spcBef>
                <a:spcPts val="1000"/>
              </a:spcBef>
              <a:spcAft>
                <a:spcPts val="0"/>
              </a:spcAft>
              <a:buClr>
                <a:schemeClr val="dk1"/>
              </a:buClr>
              <a:buSzPts val="2800"/>
              <a:buFont typeface="Arial"/>
              <a:buNone/>
            </a:pPr>
            <a:endParaRPr dirty="0">
              <a:latin typeface="MS PGothic"/>
              <a:ea typeface="MS PGothic"/>
              <a:cs typeface="MS PGothic"/>
              <a:sym typeface="MS PGothic"/>
            </a:endParaRPr>
          </a:p>
          <a:p>
            <a:pPr marL="0" lvl="0" indent="0" algn="l" rtl="0">
              <a:lnSpc>
                <a:spcPct val="90000"/>
              </a:lnSpc>
              <a:spcBef>
                <a:spcPts val="1000"/>
              </a:spcBef>
              <a:spcAft>
                <a:spcPts val="0"/>
              </a:spcAft>
              <a:buClr>
                <a:schemeClr val="dk1"/>
              </a:buClr>
              <a:buSzPts val="2800"/>
              <a:buFont typeface="Arial"/>
              <a:buNone/>
            </a:pPr>
            <a:endParaRPr dirty="0">
              <a:latin typeface="MS PGothic"/>
              <a:ea typeface="MS PGothic"/>
              <a:cs typeface="MS PGothic"/>
              <a:sym typeface="MS PGothic"/>
            </a:endParaRPr>
          </a:p>
          <a:p>
            <a:pPr marL="0" lvl="0" indent="0" algn="l" rtl="0">
              <a:lnSpc>
                <a:spcPct val="90000"/>
              </a:lnSpc>
              <a:spcBef>
                <a:spcPts val="1000"/>
              </a:spcBef>
              <a:spcAft>
                <a:spcPts val="0"/>
              </a:spcAft>
              <a:buClr>
                <a:schemeClr val="dk1"/>
              </a:buClr>
              <a:buSzPts val="2800"/>
              <a:buFont typeface="Arial"/>
              <a:buNone/>
            </a:pPr>
            <a:endParaRPr dirty="0">
              <a:latin typeface="MS PGothic"/>
              <a:ea typeface="MS PGothic"/>
              <a:cs typeface="MS PGothic"/>
              <a:sym typeface="MS PGothic"/>
            </a:endParaRPr>
          </a:p>
        </p:txBody>
      </p:sp>
      <p:sp>
        <p:nvSpPr>
          <p:cNvPr id="319" name="Google Shape;319;p6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21</a:t>
            </a:fld>
            <a:endParaRPr dirty="0"/>
          </a:p>
        </p:txBody>
      </p:sp>
      <p:graphicFrame>
        <p:nvGraphicFramePr>
          <p:cNvPr id="320" name="Google Shape;320;p64"/>
          <p:cNvGraphicFramePr/>
          <p:nvPr>
            <p:extLst>
              <p:ext uri="{D42A27DB-BD31-4B8C-83A1-F6EECF244321}">
                <p14:modId xmlns:p14="http://schemas.microsoft.com/office/powerpoint/2010/main" val="4217392299"/>
              </p:ext>
            </p:extLst>
          </p:nvPr>
        </p:nvGraphicFramePr>
        <p:xfrm>
          <a:off x="849889" y="2106989"/>
          <a:ext cx="10252159" cy="4180097"/>
        </p:xfrm>
        <a:graphic>
          <a:graphicData uri="http://schemas.openxmlformats.org/drawingml/2006/table">
            <a:tbl>
              <a:tblPr>
                <a:noFill/>
                <a:tableStyleId>{3EBB8C7F-62F0-42B7-BCC9-38FDB687F34F}</a:tableStyleId>
              </a:tblPr>
              <a:tblGrid>
                <a:gridCol w="1296000">
                  <a:extLst>
                    <a:ext uri="{9D8B030D-6E8A-4147-A177-3AD203B41FA5}">
                      <a16:colId xmlns:a16="http://schemas.microsoft.com/office/drawing/2014/main" val="20000"/>
                    </a:ext>
                  </a:extLst>
                </a:gridCol>
                <a:gridCol w="1260000">
                  <a:extLst>
                    <a:ext uri="{9D8B030D-6E8A-4147-A177-3AD203B41FA5}">
                      <a16:colId xmlns:a16="http://schemas.microsoft.com/office/drawing/2014/main" val="1506518318"/>
                    </a:ext>
                  </a:extLst>
                </a:gridCol>
                <a:gridCol w="820159">
                  <a:extLst>
                    <a:ext uri="{9D8B030D-6E8A-4147-A177-3AD203B41FA5}">
                      <a16:colId xmlns:a16="http://schemas.microsoft.com/office/drawing/2014/main" val="259834046"/>
                    </a:ext>
                  </a:extLst>
                </a:gridCol>
                <a:gridCol w="1872000">
                  <a:extLst>
                    <a:ext uri="{9D8B030D-6E8A-4147-A177-3AD203B41FA5}">
                      <a16:colId xmlns:a16="http://schemas.microsoft.com/office/drawing/2014/main" val="2349170878"/>
                    </a:ext>
                  </a:extLst>
                </a:gridCol>
                <a:gridCol w="5004000">
                  <a:extLst>
                    <a:ext uri="{9D8B030D-6E8A-4147-A177-3AD203B41FA5}">
                      <a16:colId xmlns:a16="http://schemas.microsoft.com/office/drawing/2014/main" val="20001"/>
                    </a:ext>
                  </a:extLst>
                </a:gridCol>
              </a:tblGrid>
              <a:tr h="320460">
                <a:tc gridSpan="4">
                  <a:txBody>
                    <a:bodyPr/>
                    <a:lstStyle/>
                    <a:p>
                      <a:pPr marL="0" marR="0" lvl="0" indent="0" algn="ctr" rtl="0">
                        <a:lnSpc>
                          <a:spcPct val="100000"/>
                        </a:lnSpc>
                        <a:spcBef>
                          <a:spcPts val="0"/>
                        </a:spcBef>
                        <a:spcAft>
                          <a:spcPts val="0"/>
                        </a:spcAft>
                        <a:buNone/>
                      </a:pPr>
                      <a:r>
                        <a:rPr lang="ja-JP" dirty="0">
                          <a:solidFill>
                            <a:srgbClr val="FFFFFF"/>
                          </a:solidFill>
                        </a:rPr>
                        <a:t>Grade</a:t>
                      </a:r>
                      <a:endParaRPr dirty="0">
                        <a:solidFill>
                          <a:srgbClr val="FFFFFF"/>
                        </a:solidFil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l" rtl="0">
                        <a:lnSpc>
                          <a:spcPct val="100000"/>
                        </a:lnSpc>
                        <a:spcBef>
                          <a:spcPts val="0"/>
                        </a:spcBef>
                        <a:spcAft>
                          <a:spcPts val="0"/>
                        </a:spcAft>
                        <a:buNone/>
                      </a:pP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rowSpan="2">
                  <a:txBody>
                    <a:bodyPr/>
                    <a:lstStyle/>
                    <a:p>
                      <a:pPr marL="0" marR="0" lvl="0" indent="0" algn="ctr" rtl="0">
                        <a:lnSpc>
                          <a:spcPct val="100000"/>
                        </a:lnSpc>
                        <a:spcBef>
                          <a:spcPts val="0"/>
                        </a:spcBef>
                        <a:spcAft>
                          <a:spcPts val="0"/>
                        </a:spcAft>
                        <a:buNone/>
                      </a:pPr>
                      <a:r>
                        <a:rPr lang="ja-JP" dirty="0">
                          <a:solidFill>
                            <a:srgbClr val="FFFFFF"/>
                          </a:solidFill>
                        </a:rPr>
                        <a:t>Definition</a:t>
                      </a: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328775">
                <a:tc>
                  <a:txBody>
                    <a:bodyPr/>
                    <a:lstStyle/>
                    <a:p>
                      <a:pPr marL="0" marR="0" lvl="0" indent="0" algn="ctr" rtl="0">
                        <a:lnSpc>
                          <a:spcPct val="100000"/>
                        </a:lnSpc>
                        <a:spcBef>
                          <a:spcPts val="0"/>
                        </a:spcBef>
                        <a:spcAft>
                          <a:spcPts val="0"/>
                        </a:spcAft>
                        <a:buNone/>
                      </a:pPr>
                      <a:r>
                        <a:rPr lang="en-US" dirty="0">
                          <a:solidFill>
                            <a:srgbClr val="FFFFFF"/>
                          </a:solidFill>
                        </a:rPr>
                        <a:t>Tech</a:t>
                      </a:r>
                      <a:endParaRPr dirty="0">
                        <a:solidFill>
                          <a:srgbClr val="FFFFFF"/>
                        </a:solidFil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dirty="0">
                          <a:solidFill>
                            <a:srgbClr val="FFFFFF"/>
                          </a:solidFill>
                        </a:rPr>
                        <a:t>Non - Tech</a:t>
                      </a: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dirty="0">
                          <a:solidFill>
                            <a:srgbClr val="FFFFFF"/>
                          </a:solidFill>
                        </a:rPr>
                        <a:t>Rank</a:t>
                      </a: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dirty="0">
                          <a:solidFill>
                            <a:srgbClr val="FFFFFF"/>
                          </a:solidFill>
                        </a:rPr>
                        <a:t>Point</a:t>
                      </a: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pPr marL="0" marR="0" lvl="0" indent="0" algn="ctr" rtl="0">
                        <a:lnSpc>
                          <a:spcPct val="100000"/>
                        </a:lnSpc>
                        <a:spcBef>
                          <a:spcPts val="0"/>
                        </a:spcBef>
                        <a:spcAft>
                          <a:spcPts val="0"/>
                        </a:spcAft>
                        <a:buNone/>
                      </a:pPr>
                      <a:endParaRPr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964660567"/>
                  </a:ext>
                </a:extLst>
              </a:tr>
              <a:tr h="392318">
                <a:tc rowSpan="3">
                  <a:txBody>
                    <a:bodyPr/>
                    <a:lstStyle/>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Principal</a:t>
                      </a:r>
                      <a:endParaRPr u="none" strike="noStrike" cap="none" dirty="0">
                        <a:solidFill>
                          <a:srgbClr val="FFFFFF"/>
                        </a:solidFill>
                        <a:latin typeface="Arial"/>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Senior Manager</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H</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10.3</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11.0</a:t>
                      </a:r>
                      <a:r>
                        <a:rPr lang="ja-JP" altLang="en-US" u="none" strike="noStrike" cap="none" dirty="0">
                          <a:solidFill>
                            <a:srgbClr val="FFFFFF"/>
                          </a:solidFill>
                          <a:latin typeface="Arial"/>
                          <a:ea typeface="Arial"/>
                          <a:cs typeface="Arial"/>
                          <a:sym typeface="Arial"/>
                        </a:rPr>
                        <a:t>以下</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None/>
                      </a:pPr>
                      <a:r>
                        <a:rPr lang="ja-JP" dirty="0">
                          <a:latin typeface="MS PGothic"/>
                          <a:ea typeface="MS PGothic"/>
                          <a:cs typeface="MS PGothic"/>
                          <a:sym typeface="MS PGothic"/>
                        </a:rPr>
                        <a:t>各職種のトップクラス(CxO)相当であり、各分野の戦略を作成し実行することができる</a:t>
                      </a:r>
                      <a:endParaRPr dirty="0">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E6EAEB"/>
                    </a:solidFill>
                  </a:tcPr>
                </a:tc>
                <a:extLst>
                  <a:ext uri="{0D108BD9-81ED-4DB2-BD59-A6C34878D82A}">
                    <a16:rowId xmlns:a16="http://schemas.microsoft.com/office/drawing/2014/main" val="10001"/>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M</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9.6</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10.3</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1518128465"/>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L</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9.0</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9.6</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4264559770"/>
                  </a:ext>
                </a:extLst>
              </a:tr>
              <a:tr h="392318">
                <a:tc rowSpan="3">
                  <a:txBody>
                    <a:bodyPr/>
                    <a:lstStyle/>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Senior Development</a:t>
                      </a: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Manager</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H</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7.6</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9.0</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None/>
                      </a:pPr>
                      <a:r>
                        <a:rPr lang="ja-JP" dirty="0">
                          <a:latin typeface="MS PGothic"/>
                          <a:ea typeface="MS PGothic"/>
                          <a:cs typeface="MS PGothic"/>
                          <a:sym typeface="MS PGothic"/>
                        </a:rPr>
                        <a:t>CxOの戦略の下、チームメンバーをまとめ、</a:t>
                      </a:r>
                      <a:r>
                        <a:rPr lang="ja-JP" altLang="en-US" dirty="0">
                          <a:latin typeface="MS PGothic"/>
                          <a:ea typeface="MS PGothic"/>
                          <a:cs typeface="MS PGothic"/>
                          <a:sym typeface="MS PGothic"/>
                        </a:rPr>
                        <a:t>各分野の</a:t>
                      </a:r>
                      <a:r>
                        <a:rPr lang="en-US" altLang="ja-JP" dirty="0">
                          <a:latin typeface="MS PGothic"/>
                          <a:ea typeface="MS PGothic"/>
                          <a:cs typeface="MS PGothic"/>
                          <a:sym typeface="MS PGothic"/>
                        </a:rPr>
                        <a:t>Expert</a:t>
                      </a:r>
                      <a:r>
                        <a:rPr lang="ja-JP" altLang="en-US" dirty="0">
                          <a:latin typeface="MS PGothic"/>
                          <a:ea typeface="MS PGothic"/>
                          <a:cs typeface="MS PGothic"/>
                          <a:sym typeface="MS PGothic"/>
                        </a:rPr>
                        <a:t>として</a:t>
                      </a:r>
                      <a:r>
                        <a:rPr lang="ja-JP" dirty="0">
                          <a:latin typeface="MS PGothic"/>
                          <a:ea typeface="MS PGothic"/>
                          <a:cs typeface="MS PGothic"/>
                          <a:sym typeface="MS PGothic"/>
                        </a:rPr>
                        <a:t>プロジェクトをリードできる</a:t>
                      </a:r>
                      <a:endParaRPr lang="en-US" altLang="ja-JP" dirty="0">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E6EAEB"/>
                    </a:solidFill>
                  </a:tcPr>
                </a:tc>
                <a:extLst>
                  <a:ext uri="{0D108BD9-81ED-4DB2-BD59-A6C34878D82A}">
                    <a16:rowId xmlns:a16="http://schemas.microsoft.com/office/drawing/2014/main" val="10002"/>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M</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6.3</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7.6</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2004748135"/>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L</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5.0</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6.3</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2838972229"/>
                  </a:ext>
                </a:extLst>
              </a:tr>
              <a:tr h="392318">
                <a:tc rowSpan="3">
                  <a:txBody>
                    <a:bodyPr/>
                    <a:lstStyle/>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Developer</a:t>
                      </a:r>
                      <a:endParaRPr u="none" strike="noStrike" cap="none" dirty="0">
                        <a:solidFill>
                          <a:srgbClr val="FFFFFF"/>
                        </a:solidFill>
                        <a:latin typeface="Arial"/>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Associate</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H</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2.6</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5.0</a:t>
                      </a:r>
                      <a:r>
                        <a:rPr lang="ja-JP" altLang="en-US" sz="12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rowSpan="3">
                  <a:txBody>
                    <a:bodyPr/>
                    <a:lstStyle/>
                    <a:p>
                      <a:pPr marL="0" marR="0" lvl="0" indent="0" algn="l" rtl="0">
                        <a:lnSpc>
                          <a:spcPct val="100000"/>
                        </a:lnSpc>
                        <a:spcBef>
                          <a:spcPts val="0"/>
                        </a:spcBef>
                        <a:spcAft>
                          <a:spcPts val="0"/>
                        </a:spcAft>
                        <a:buNone/>
                      </a:pPr>
                      <a:r>
                        <a:rPr lang="ja-JP" dirty="0">
                          <a:latin typeface="MS PGothic"/>
                          <a:ea typeface="MS PGothic"/>
                          <a:cs typeface="MS PGothic"/>
                          <a:sym typeface="MS PGothic"/>
                        </a:rPr>
                        <a:t>Managerの指示の下、業務を遂行できる</a:t>
                      </a:r>
                      <a:endParaRPr dirty="0">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E6EAEB"/>
                    </a:solidFill>
                  </a:tcPr>
                </a:tc>
                <a:extLst>
                  <a:ext uri="{0D108BD9-81ED-4DB2-BD59-A6C34878D82A}">
                    <a16:rowId xmlns:a16="http://schemas.microsoft.com/office/drawing/2014/main" val="10003"/>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M</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1.3</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2.6</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2393557469"/>
                  </a:ext>
                </a:extLst>
              </a:tr>
              <a:tr h="3923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Arial"/>
                          <a:ea typeface="Arial"/>
                          <a:cs typeface="Arial"/>
                          <a:sym typeface="Arial"/>
                        </a:rPr>
                        <a:t>L</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Arial"/>
                          <a:ea typeface="Arial"/>
                          <a:cs typeface="Arial"/>
                          <a:sym typeface="Arial"/>
                        </a:rPr>
                        <a:t>0.0</a:t>
                      </a:r>
                      <a:r>
                        <a:rPr lang="ja-JP" altLang="en-US" u="none" strike="noStrike" cap="none" dirty="0">
                          <a:solidFill>
                            <a:srgbClr val="FFFFFF"/>
                          </a:solidFill>
                          <a:latin typeface="Arial"/>
                          <a:ea typeface="Arial"/>
                          <a:cs typeface="Arial"/>
                          <a:sym typeface="Arial"/>
                        </a:rPr>
                        <a:t>以上</a:t>
                      </a:r>
                      <a:r>
                        <a:rPr lang="en-US" altLang="ja-JP" u="none" strike="noStrike" cap="none" dirty="0">
                          <a:solidFill>
                            <a:srgbClr val="FFFFFF"/>
                          </a:solidFill>
                          <a:latin typeface="Arial"/>
                          <a:ea typeface="Arial"/>
                          <a:cs typeface="Arial"/>
                          <a:sym typeface="Arial"/>
                        </a:rPr>
                        <a:t> – 1.3</a:t>
                      </a:r>
                      <a:r>
                        <a:rPr lang="ja-JP" altLang="en-US" sz="1400" u="none" strike="noStrike" cap="none" dirty="0">
                          <a:solidFill>
                            <a:srgbClr val="FFFFFF"/>
                          </a:solidFill>
                          <a:latin typeface="Arial"/>
                          <a:ea typeface="Arial"/>
                          <a:cs typeface="Arial"/>
                          <a:sym typeface="Arial"/>
                        </a:rPr>
                        <a:t>未満</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extLst>
                  <a:ext uri="{0D108BD9-81ED-4DB2-BD59-A6C34878D82A}">
                    <a16:rowId xmlns:a16="http://schemas.microsoft.com/office/drawing/2014/main" val="258102976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537;p76">
            <a:extLst>
              <a:ext uri="{FF2B5EF4-FFF2-40B4-BE49-F238E27FC236}">
                <a16:creationId xmlns:a16="http://schemas.microsoft.com/office/drawing/2014/main" id="{458A62DE-9B10-4CAC-AA67-D8AD6E66AC34}"/>
              </a:ext>
            </a:extLst>
          </p:cNvPr>
          <p:cNvSpPr txBox="1">
            <a:spLocks/>
          </p:cNvSpPr>
          <p:nvPr/>
        </p:nvSpPr>
        <p:spPr>
          <a:xfrm>
            <a:off x="620775" y="1152435"/>
            <a:ext cx="10950450" cy="5322873"/>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667"/>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ja-JP" altLang="en-US" sz="1800" dirty="0">
                <a:latin typeface="MS PGothic"/>
                <a:ea typeface="MS PGothic"/>
                <a:cs typeface="MS PGothic"/>
                <a:sym typeface="MS PGothic"/>
              </a:rPr>
              <a:t>評価ランクに応じて、グレード間およびランク間の昇格および降格を検討する。</a:t>
            </a:r>
            <a:endParaRPr lang="en-US" altLang="ja-JP" sz="1800" dirty="0">
              <a:latin typeface="MS PGothic"/>
              <a:ea typeface="MS PGothic"/>
              <a:cs typeface="MS PGothic"/>
              <a:sym typeface="MS PGothic"/>
            </a:endParaRPr>
          </a:p>
          <a:p>
            <a:r>
              <a:rPr lang="ja-JP" altLang="en-US" sz="1800" dirty="0">
                <a:latin typeface="MS PGothic"/>
                <a:ea typeface="MS PGothic"/>
                <a:cs typeface="MS PGothic"/>
                <a:sym typeface="MS PGothic"/>
              </a:rPr>
              <a:t>グレード間：　</a:t>
            </a:r>
            <a:r>
              <a:rPr lang="en-US" altLang="ja-JP" sz="1800" dirty="0">
                <a:latin typeface="MS PGothic"/>
                <a:ea typeface="MS PGothic"/>
                <a:cs typeface="MS PGothic"/>
                <a:sym typeface="MS PGothic"/>
              </a:rPr>
              <a:t>Principal/Senior Manager</a:t>
            </a:r>
            <a:r>
              <a:rPr lang="ja-JP" altLang="en-US" sz="1800" dirty="0">
                <a:latin typeface="MS PGothic"/>
                <a:ea typeface="MS PGothic"/>
                <a:cs typeface="MS PGothic"/>
                <a:sym typeface="MS PGothic"/>
              </a:rPr>
              <a:t>　↔　</a:t>
            </a:r>
            <a:r>
              <a:rPr lang="en-US" altLang="ja-JP" sz="1800" dirty="0">
                <a:latin typeface="MS PGothic"/>
                <a:ea typeface="MS PGothic"/>
                <a:cs typeface="MS PGothic"/>
                <a:sym typeface="MS PGothic"/>
              </a:rPr>
              <a:t>Senior Developer/Manager </a:t>
            </a: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Developer/Associate</a:t>
            </a:r>
          </a:p>
          <a:p>
            <a:r>
              <a:rPr lang="ja-JP" altLang="en-US" sz="1800" dirty="0">
                <a:latin typeface="MS PGothic"/>
                <a:ea typeface="MS PGothic"/>
                <a:cs typeface="MS PGothic"/>
                <a:sym typeface="MS PGothic"/>
              </a:rPr>
              <a:t>ランク間：　</a:t>
            </a:r>
            <a:r>
              <a:rPr lang="en-US" altLang="ja-JP" sz="1800" dirty="0">
                <a:latin typeface="MS PGothic"/>
                <a:ea typeface="MS PGothic"/>
                <a:cs typeface="MS PGothic"/>
                <a:sym typeface="MS PGothic"/>
              </a:rPr>
              <a:t>H </a:t>
            </a: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M </a:t>
            </a: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L</a:t>
            </a:r>
          </a:p>
          <a:p>
            <a:br>
              <a:rPr lang="ja-JP" altLang="en-US" sz="1800" dirty="0">
                <a:latin typeface="MS PGothic"/>
                <a:ea typeface="MS PGothic"/>
                <a:cs typeface="MS PGothic"/>
                <a:sym typeface="MS PGothic"/>
              </a:rPr>
            </a:br>
            <a:r>
              <a:rPr lang="ja-JP" altLang="en-US" sz="1800" dirty="0">
                <a:latin typeface="MS PGothic"/>
                <a:ea typeface="MS PGothic"/>
                <a:cs typeface="MS PGothic"/>
                <a:sym typeface="MS PGothic"/>
              </a:rPr>
              <a:t>■昇格の決定方法</a:t>
            </a:r>
            <a:br>
              <a:rPr lang="en-US" altLang="ja-JP" sz="1800" dirty="0">
                <a:latin typeface="MS PGothic"/>
                <a:ea typeface="MS PGothic"/>
                <a:cs typeface="MS PGothic"/>
                <a:sym typeface="MS PGothic"/>
              </a:rPr>
            </a:b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1. </a:t>
            </a:r>
            <a:r>
              <a:rPr lang="ja-JP" altLang="en-US" sz="1800" dirty="0">
                <a:latin typeface="MS PGothic"/>
                <a:ea typeface="MS PGothic"/>
                <a:cs typeface="MS PGothic"/>
                <a:sym typeface="MS PGothic"/>
              </a:rPr>
              <a:t>業績評価ランクが「</a:t>
            </a:r>
            <a:r>
              <a:rPr lang="en-US" altLang="ja-JP" sz="1800" dirty="0">
                <a:latin typeface="MS PGothic"/>
                <a:ea typeface="MS PGothic"/>
                <a:cs typeface="MS PGothic"/>
                <a:sym typeface="MS PGothic"/>
              </a:rPr>
              <a:t>S</a:t>
            </a:r>
            <a:r>
              <a:rPr lang="ja-JP" altLang="en-US" sz="1800" dirty="0">
                <a:latin typeface="MS PGothic"/>
                <a:ea typeface="MS PGothic"/>
                <a:cs typeface="MS PGothic"/>
                <a:sym typeface="MS PGothic"/>
              </a:rPr>
              <a:t>」または「</a:t>
            </a:r>
            <a:r>
              <a:rPr lang="en-US" altLang="ja-JP" sz="1800" dirty="0">
                <a:latin typeface="MS PGothic"/>
                <a:ea typeface="MS PGothic"/>
                <a:cs typeface="MS PGothic"/>
                <a:sym typeface="MS PGothic"/>
              </a:rPr>
              <a:t>A</a:t>
            </a:r>
            <a:r>
              <a:rPr lang="ja-JP" altLang="en-US" sz="1800" dirty="0">
                <a:latin typeface="MS PGothic"/>
                <a:ea typeface="MS PGothic"/>
                <a:cs typeface="MS PGothic"/>
                <a:sym typeface="MS PGothic"/>
              </a:rPr>
              <a:t>」かつスキル評価基準でスキルが上がったと判断した場合、昇格候補</a:t>
            </a:r>
            <a:br>
              <a:rPr lang="ja-JP" altLang="en-US" sz="1800" dirty="0">
                <a:latin typeface="MS PGothic"/>
                <a:ea typeface="MS PGothic"/>
                <a:cs typeface="MS PGothic"/>
                <a:sym typeface="MS PGothic"/>
              </a:rPr>
            </a:b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2. Group CEO</a:t>
            </a:r>
            <a:r>
              <a:rPr lang="ja-JP" altLang="en-US" sz="1800" dirty="0">
                <a:latin typeface="MS PGothic"/>
                <a:ea typeface="MS PGothic"/>
                <a:cs typeface="MS PGothic"/>
                <a:sym typeface="MS PGothic"/>
              </a:rPr>
              <a:t>と</a:t>
            </a:r>
            <a:r>
              <a:rPr lang="en-US" altLang="ja-JP" sz="1800" dirty="0" err="1">
                <a:latin typeface="MS PGothic"/>
                <a:ea typeface="MS PGothic"/>
                <a:cs typeface="MS PGothic"/>
                <a:sym typeface="MS PGothic"/>
              </a:rPr>
              <a:t>CxO</a:t>
            </a:r>
            <a:r>
              <a:rPr lang="ja-JP" altLang="en-US" sz="1800" dirty="0">
                <a:latin typeface="MS PGothic"/>
                <a:ea typeface="MS PGothic"/>
                <a:cs typeface="MS PGothic"/>
                <a:sym typeface="MS PGothic"/>
              </a:rPr>
              <a:t>の判断の下、昇格を検討する</a:t>
            </a:r>
            <a:r>
              <a:rPr lang="ja-JP" altLang="en-US" sz="1100" dirty="0">
                <a:latin typeface="MS PGothic"/>
                <a:ea typeface="MS PGothic"/>
                <a:cs typeface="MS PGothic"/>
                <a:sym typeface="MS PGothic"/>
              </a:rPr>
              <a:t>*</a:t>
            </a:r>
            <a:endParaRPr lang="en-US" altLang="ja-JP" sz="1800" dirty="0">
              <a:latin typeface="MS PGothic"/>
              <a:ea typeface="MS PGothic"/>
              <a:cs typeface="MS PGothic"/>
              <a:sym typeface="MS PGothic"/>
            </a:endParaRPr>
          </a:p>
          <a:p>
            <a:br>
              <a:rPr lang="ja-JP" altLang="en-US" sz="1800" dirty="0">
                <a:latin typeface="MS PGothic"/>
                <a:ea typeface="MS PGothic"/>
                <a:cs typeface="MS PGothic"/>
                <a:sym typeface="MS PGothic"/>
              </a:rPr>
            </a:br>
            <a:r>
              <a:rPr lang="ja-JP" altLang="en-US" sz="1800" dirty="0">
                <a:latin typeface="MS PGothic"/>
                <a:ea typeface="MS PGothic"/>
                <a:cs typeface="MS PGothic"/>
                <a:sym typeface="MS PGothic"/>
              </a:rPr>
              <a:t>■降格の決定方法</a:t>
            </a:r>
            <a:br>
              <a:rPr lang="en-US" altLang="ja-JP" sz="1800" dirty="0">
                <a:latin typeface="MS PGothic"/>
                <a:ea typeface="MS PGothic"/>
                <a:cs typeface="MS PGothic"/>
                <a:sym typeface="MS PGothic"/>
              </a:rPr>
            </a:b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1.</a:t>
            </a:r>
            <a:r>
              <a:rPr lang="ja-JP" altLang="en-US" sz="1800" dirty="0">
                <a:latin typeface="MS PGothic"/>
                <a:ea typeface="MS PGothic"/>
                <a:cs typeface="MS PGothic"/>
                <a:sym typeface="MS PGothic"/>
              </a:rPr>
              <a:t>業績評価ランクが「</a:t>
            </a:r>
            <a:r>
              <a:rPr lang="en-US" altLang="ja-JP" sz="1800" dirty="0">
                <a:latin typeface="MS PGothic"/>
                <a:ea typeface="MS PGothic"/>
                <a:cs typeface="MS PGothic"/>
                <a:sym typeface="MS PGothic"/>
              </a:rPr>
              <a:t>C</a:t>
            </a:r>
            <a:r>
              <a:rPr lang="ja-JP" altLang="en-US" sz="1800" dirty="0">
                <a:latin typeface="MS PGothic"/>
                <a:ea typeface="MS PGothic"/>
                <a:cs typeface="MS PGothic"/>
                <a:sym typeface="MS PGothic"/>
              </a:rPr>
              <a:t>」または「</a:t>
            </a:r>
            <a:r>
              <a:rPr lang="en-US" altLang="ja-JP" sz="1800" dirty="0">
                <a:latin typeface="MS PGothic"/>
                <a:ea typeface="MS PGothic"/>
                <a:cs typeface="MS PGothic"/>
                <a:sym typeface="MS PGothic"/>
              </a:rPr>
              <a:t>D</a:t>
            </a:r>
            <a:r>
              <a:rPr lang="ja-JP" altLang="en-US" sz="1800" dirty="0">
                <a:latin typeface="MS PGothic"/>
                <a:ea typeface="MS PGothic"/>
                <a:cs typeface="MS PGothic"/>
                <a:sym typeface="MS PGothic"/>
              </a:rPr>
              <a:t>」かつスキル評価基準でスキルが下がったと判断した場合、降格候補</a:t>
            </a:r>
            <a:br>
              <a:rPr lang="ja-JP" altLang="en-US" sz="1800" dirty="0">
                <a:latin typeface="MS PGothic"/>
                <a:ea typeface="MS PGothic"/>
                <a:cs typeface="MS PGothic"/>
                <a:sym typeface="MS PGothic"/>
              </a:rPr>
            </a:br>
            <a:r>
              <a:rPr lang="ja-JP" altLang="en-US" sz="1800" dirty="0">
                <a:latin typeface="MS PGothic"/>
                <a:ea typeface="MS PGothic"/>
                <a:cs typeface="MS PGothic"/>
                <a:sym typeface="MS PGothic"/>
              </a:rPr>
              <a:t>　</a:t>
            </a:r>
            <a:r>
              <a:rPr lang="en-US" altLang="ja-JP" sz="1800" dirty="0">
                <a:latin typeface="MS PGothic"/>
                <a:ea typeface="MS PGothic"/>
                <a:cs typeface="MS PGothic"/>
                <a:sym typeface="MS PGothic"/>
              </a:rPr>
              <a:t>2. Group CEO</a:t>
            </a:r>
            <a:r>
              <a:rPr lang="ja-JP" altLang="en-US" sz="1800" dirty="0">
                <a:latin typeface="MS PGothic"/>
                <a:ea typeface="MS PGothic"/>
                <a:cs typeface="MS PGothic"/>
                <a:sym typeface="MS PGothic"/>
              </a:rPr>
              <a:t>と</a:t>
            </a:r>
            <a:r>
              <a:rPr lang="en-US" altLang="ja-JP" sz="1800" dirty="0" err="1">
                <a:latin typeface="MS PGothic"/>
                <a:ea typeface="MS PGothic"/>
                <a:cs typeface="MS PGothic"/>
                <a:sym typeface="MS PGothic"/>
              </a:rPr>
              <a:t>CxO</a:t>
            </a:r>
            <a:r>
              <a:rPr lang="ja-JP" altLang="en-US" sz="1800" dirty="0">
                <a:latin typeface="MS PGothic"/>
                <a:ea typeface="MS PGothic"/>
                <a:cs typeface="MS PGothic"/>
                <a:sym typeface="MS PGothic"/>
              </a:rPr>
              <a:t>の判断の下、降格を検討する</a:t>
            </a:r>
            <a:r>
              <a:rPr lang="ja-JP" altLang="en-US" sz="1100" dirty="0">
                <a:latin typeface="MS PGothic"/>
                <a:ea typeface="MS PGothic"/>
                <a:cs typeface="MS PGothic"/>
                <a:sym typeface="MS PGothic"/>
              </a:rPr>
              <a:t>*</a:t>
            </a:r>
            <a:endParaRPr lang="en-US" altLang="ja-JP" sz="1100" dirty="0">
              <a:latin typeface="MS PGothic"/>
              <a:ea typeface="MS PGothic"/>
              <a:cs typeface="MS PGothic"/>
              <a:sym typeface="MS PGothic"/>
            </a:endParaRPr>
          </a:p>
          <a:p>
            <a:br>
              <a:rPr lang="ja-JP" altLang="en-US" sz="1050" dirty="0">
                <a:latin typeface="MS PGothic"/>
                <a:ea typeface="MS PGothic"/>
                <a:cs typeface="MS PGothic"/>
                <a:sym typeface="MS PGothic"/>
              </a:rPr>
            </a:br>
            <a:r>
              <a:rPr lang="ja-JP" altLang="en-US" sz="1600" dirty="0">
                <a:latin typeface="MS PGothic"/>
                <a:ea typeface="MS PGothic"/>
                <a:cs typeface="MS PGothic"/>
                <a:sym typeface="MS PGothic"/>
              </a:rPr>
              <a:t>*必ずしも昇降格が実施されるとは限らない。会社の業績等に応じ判断する。</a:t>
            </a:r>
            <a:br>
              <a:rPr lang="ja-JP" altLang="en-US" sz="1600" dirty="0">
                <a:latin typeface="MS PGothic"/>
                <a:ea typeface="MS PGothic"/>
                <a:cs typeface="MS PGothic"/>
                <a:sym typeface="MS PGothic"/>
              </a:rPr>
            </a:br>
            <a:endParaRPr lang="ja-JP" altLang="en-US" sz="1050" dirty="0">
              <a:latin typeface="MS PGothic"/>
              <a:ea typeface="MS PGothic"/>
              <a:cs typeface="MS PGothic"/>
              <a:sym typeface="MS PGothic"/>
            </a:endParaRPr>
          </a:p>
        </p:txBody>
      </p:sp>
      <p:sp>
        <p:nvSpPr>
          <p:cNvPr id="11" name="Google Shape;547;p77">
            <a:extLst>
              <a:ext uri="{FF2B5EF4-FFF2-40B4-BE49-F238E27FC236}">
                <a16:creationId xmlns:a16="http://schemas.microsoft.com/office/drawing/2014/main" id="{D7A20B19-2328-43F2-8D05-43A680ED8C8E}"/>
              </a:ext>
            </a:extLst>
          </p:cNvPr>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altLang="en-US" sz="2800" dirty="0">
                <a:latin typeface="MS PGothic"/>
                <a:ea typeface="MS PGothic"/>
                <a:cs typeface="MS PGothic"/>
                <a:sym typeface="MS PGothic"/>
              </a:rPr>
              <a:t>昇降格</a:t>
            </a:r>
            <a:r>
              <a:rPr lang="ja-JP" sz="2800" dirty="0">
                <a:latin typeface="MS PGothic"/>
                <a:ea typeface="MS PGothic"/>
                <a:cs typeface="MS PGothic"/>
                <a:sym typeface="MS PGothic"/>
              </a:rPr>
              <a:t>基準</a:t>
            </a:r>
            <a:endParaRPr sz="2800" dirty="0">
              <a:latin typeface="MS PGothic"/>
              <a:ea typeface="MS PGothic"/>
              <a:cs typeface="MS PGothic"/>
              <a:sym typeface="MS PGothic"/>
            </a:endParaRPr>
          </a:p>
        </p:txBody>
      </p:sp>
      <p:sp>
        <p:nvSpPr>
          <p:cNvPr id="4" name="スライド番号プレースホルダー 3">
            <a:extLst>
              <a:ext uri="{FF2B5EF4-FFF2-40B4-BE49-F238E27FC236}">
                <a16:creationId xmlns:a16="http://schemas.microsoft.com/office/drawing/2014/main" id="{ED0F9DE8-5E0D-4B2E-80EF-F38ED3AF89D3}"/>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22</a:t>
            </a:fld>
            <a:endParaRPr lang="ja-JP" altLang="en-US"/>
          </a:p>
        </p:txBody>
      </p:sp>
    </p:spTree>
    <p:extLst>
      <p:ext uri="{BB962C8B-B14F-4D97-AF65-F5344CB8AC3E}">
        <p14:creationId xmlns:p14="http://schemas.microsoft.com/office/powerpoint/2010/main" val="8008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0" name="Google Shape;650;p84"/>
          <p:cNvSpPr txBox="1">
            <a:spLocks noGrp="1"/>
          </p:cNvSpPr>
          <p:nvPr>
            <p:ph type="title"/>
          </p:nvPr>
        </p:nvSpPr>
        <p:spPr>
          <a:xfrm>
            <a:off x="609600" y="624852"/>
            <a:ext cx="10972800" cy="410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altLang="en-US" dirty="0">
                <a:latin typeface="MS PGothic"/>
                <a:ea typeface="MS PGothic"/>
              </a:rPr>
              <a:t>降格</a:t>
            </a:r>
            <a:r>
              <a:rPr lang="ja-JP" sz="2800" dirty="0">
                <a:latin typeface="MS PGothic"/>
                <a:ea typeface="MS PGothic"/>
                <a:cs typeface="MS PGothic"/>
                <a:sym typeface="MS PGothic"/>
              </a:rPr>
              <a:t>に伴う降給</a:t>
            </a:r>
            <a:endParaRPr sz="2800" dirty="0">
              <a:latin typeface="MS PGothic"/>
              <a:ea typeface="MS PGothic"/>
              <a:cs typeface="MS PGothic"/>
              <a:sym typeface="MS PGothic"/>
            </a:endParaRPr>
          </a:p>
        </p:txBody>
      </p:sp>
      <p:sp>
        <p:nvSpPr>
          <p:cNvPr id="651" name="Google Shape;651;p8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23</a:t>
            </a:fld>
            <a:endParaRPr/>
          </a:p>
        </p:txBody>
      </p:sp>
      <p:sp>
        <p:nvSpPr>
          <p:cNvPr id="652" name="Google Shape;652;p84"/>
          <p:cNvSpPr/>
          <p:nvPr/>
        </p:nvSpPr>
        <p:spPr>
          <a:xfrm>
            <a:off x="2631875" y="2722250"/>
            <a:ext cx="1094400" cy="3139200"/>
          </a:xfrm>
          <a:prstGeom prst="rect">
            <a:avLst/>
          </a:prstGeom>
          <a:solidFill>
            <a:srgbClr val="E6EAE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altLang="en-US" dirty="0">
                <a:latin typeface="MS PGothic"/>
                <a:ea typeface="MS PGothic"/>
                <a:cs typeface="MS PGothic"/>
                <a:sym typeface="MS PGothic"/>
              </a:rPr>
              <a:t>年俸</a:t>
            </a:r>
            <a:endParaRPr dirty="0">
              <a:latin typeface="MS PGothic"/>
              <a:ea typeface="MS PGothic"/>
              <a:cs typeface="MS PGothic"/>
              <a:sym typeface="MS PGothic"/>
            </a:endParaRPr>
          </a:p>
        </p:txBody>
      </p:sp>
      <p:sp>
        <p:nvSpPr>
          <p:cNvPr id="653" name="Google Shape;653;p84"/>
          <p:cNvSpPr/>
          <p:nvPr/>
        </p:nvSpPr>
        <p:spPr>
          <a:xfrm>
            <a:off x="5174650" y="3255750"/>
            <a:ext cx="1094400" cy="575700"/>
          </a:xfrm>
          <a:prstGeom prst="rect">
            <a:avLst/>
          </a:prstGeom>
          <a:noFill/>
          <a:ln w="19050" cap="flat" cmpd="sng">
            <a:solidFill>
              <a:srgbClr val="FF4077"/>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ja-JP">
                <a:latin typeface="MS PGothic"/>
                <a:ea typeface="MS PGothic"/>
                <a:cs typeface="MS PGothic"/>
                <a:sym typeface="MS PGothic"/>
              </a:rPr>
              <a:t>調整給</a:t>
            </a:r>
            <a:endParaRPr>
              <a:latin typeface="MS PGothic"/>
              <a:ea typeface="MS PGothic"/>
              <a:cs typeface="MS PGothic"/>
              <a:sym typeface="MS PGothic"/>
            </a:endParaRPr>
          </a:p>
        </p:txBody>
      </p:sp>
      <p:cxnSp>
        <p:nvCxnSpPr>
          <p:cNvPr id="654" name="Google Shape;654;p84"/>
          <p:cNvCxnSpPr/>
          <p:nvPr/>
        </p:nvCxnSpPr>
        <p:spPr>
          <a:xfrm rot="10800000" flipH="1">
            <a:off x="1832675" y="5843900"/>
            <a:ext cx="7983600" cy="25200"/>
          </a:xfrm>
          <a:prstGeom prst="straightConnector1">
            <a:avLst/>
          </a:prstGeom>
          <a:noFill/>
          <a:ln w="9525" cap="flat" cmpd="sng">
            <a:solidFill>
              <a:schemeClr val="dk2"/>
            </a:solidFill>
            <a:prstDash val="solid"/>
            <a:round/>
            <a:headEnd type="none" w="med" len="med"/>
            <a:tailEnd type="triangle" w="med" len="med"/>
          </a:ln>
        </p:spPr>
      </p:cxnSp>
      <p:cxnSp>
        <p:nvCxnSpPr>
          <p:cNvPr id="655" name="Google Shape;655;p84"/>
          <p:cNvCxnSpPr>
            <a:cxnSpLocks/>
          </p:cNvCxnSpPr>
          <p:nvPr/>
        </p:nvCxnSpPr>
        <p:spPr>
          <a:xfrm flipV="1">
            <a:off x="1844425" y="2607733"/>
            <a:ext cx="0" cy="3292867"/>
          </a:xfrm>
          <a:prstGeom prst="straightConnector1">
            <a:avLst/>
          </a:prstGeom>
          <a:noFill/>
          <a:ln w="9525" cap="flat" cmpd="sng">
            <a:solidFill>
              <a:schemeClr val="dk2"/>
            </a:solidFill>
            <a:prstDash val="solid"/>
            <a:round/>
            <a:headEnd type="none" w="med" len="med"/>
            <a:tailEnd type="triangle" w="med" len="med"/>
          </a:ln>
        </p:spPr>
      </p:cxnSp>
      <p:sp>
        <p:nvSpPr>
          <p:cNvPr id="656" name="Google Shape;656;p84"/>
          <p:cNvSpPr txBox="1"/>
          <p:nvPr/>
        </p:nvSpPr>
        <p:spPr>
          <a:xfrm>
            <a:off x="606600" y="1043700"/>
            <a:ext cx="10719000" cy="1289100"/>
          </a:xfrm>
          <a:prstGeom prst="rect">
            <a:avLst/>
          </a:prstGeom>
          <a:noFill/>
          <a:ln>
            <a:noFill/>
          </a:ln>
        </p:spPr>
        <p:txBody>
          <a:bodyPr spcFirstLastPara="1" wrap="square" lIns="91425" tIns="45700" rIns="91425" bIns="45700" anchor="t" anchorCtr="0">
            <a:noAutofit/>
          </a:bodyPr>
          <a:lstStyle/>
          <a:p>
            <a:pPr lvl="0"/>
            <a:r>
              <a:rPr lang="ja-JP" altLang="en-US" sz="1800" dirty="0">
                <a:latin typeface="MS PGothic"/>
                <a:ea typeface="MS PGothic"/>
                <a:cs typeface="MS PGothic"/>
                <a:sym typeface="MS PGothic"/>
              </a:rPr>
              <a:t>グレード間およびランク間の</a:t>
            </a:r>
            <a:r>
              <a:rPr lang="ja-JP" altLang="en-US" sz="1800" dirty="0">
                <a:solidFill>
                  <a:srgbClr val="262626"/>
                </a:solidFill>
                <a:latin typeface="MS PGothic"/>
                <a:ea typeface="MS PGothic"/>
                <a:cs typeface="MS PGothic"/>
                <a:sym typeface="MS PGothic"/>
              </a:rPr>
              <a:t>降格</a:t>
            </a:r>
            <a:r>
              <a:rPr lang="ja-JP" sz="1800" dirty="0">
                <a:solidFill>
                  <a:srgbClr val="262626"/>
                </a:solidFill>
                <a:latin typeface="MS PGothic"/>
                <a:ea typeface="MS PGothic"/>
                <a:cs typeface="MS PGothic"/>
                <a:sym typeface="MS PGothic"/>
              </a:rPr>
              <a:t>に伴い、</a:t>
            </a:r>
            <a:r>
              <a:rPr lang="ja-JP" altLang="en-US" sz="1800" dirty="0">
                <a:solidFill>
                  <a:srgbClr val="262626"/>
                </a:solidFill>
                <a:latin typeface="MS PGothic"/>
                <a:ea typeface="MS PGothic"/>
                <a:cs typeface="MS PGothic"/>
                <a:sym typeface="MS PGothic"/>
              </a:rPr>
              <a:t>年俸</a:t>
            </a:r>
            <a:r>
              <a:rPr lang="ja-JP" sz="1800" dirty="0">
                <a:solidFill>
                  <a:srgbClr val="262626"/>
                </a:solidFill>
                <a:latin typeface="MS PGothic"/>
                <a:ea typeface="MS PGothic"/>
                <a:cs typeface="MS PGothic"/>
                <a:sym typeface="MS PGothic"/>
              </a:rPr>
              <a:t>は下位グレード</a:t>
            </a:r>
            <a:r>
              <a:rPr lang="ja-JP" altLang="en-US" sz="1800" dirty="0">
                <a:solidFill>
                  <a:srgbClr val="262626"/>
                </a:solidFill>
                <a:latin typeface="MS PGothic"/>
                <a:ea typeface="MS PGothic"/>
                <a:cs typeface="MS PGothic"/>
                <a:sym typeface="MS PGothic"/>
              </a:rPr>
              <a:t>および下位ランク</a:t>
            </a:r>
            <a:r>
              <a:rPr lang="ja-JP" sz="1800" dirty="0">
                <a:solidFill>
                  <a:srgbClr val="262626"/>
                </a:solidFill>
                <a:latin typeface="MS PGothic"/>
                <a:ea typeface="MS PGothic"/>
                <a:cs typeface="MS PGothic"/>
                <a:sym typeface="MS PGothic"/>
              </a:rPr>
              <a:t>の上限値まで降給する</a:t>
            </a:r>
            <a:r>
              <a:rPr lang="ja-JP" altLang="en-US" sz="1800" dirty="0">
                <a:solidFill>
                  <a:srgbClr val="262626"/>
                </a:solidFill>
                <a:latin typeface="MS PGothic"/>
                <a:ea typeface="MS PGothic"/>
                <a:cs typeface="MS PGothic"/>
                <a:sym typeface="MS PGothic"/>
              </a:rPr>
              <a:t>。</a:t>
            </a:r>
            <a:endParaRPr sz="1800" dirty="0">
              <a:solidFill>
                <a:srgbClr val="262626"/>
              </a:solidFill>
              <a:latin typeface="MS PGothic"/>
              <a:ea typeface="MS PGothic"/>
              <a:cs typeface="MS PGothic"/>
              <a:sym typeface="MS PGothic"/>
            </a:endParaRPr>
          </a:p>
          <a:p>
            <a:pPr marL="0" marR="0" lvl="0" indent="0" algn="l" rtl="0">
              <a:lnSpc>
                <a:spcPct val="100000"/>
              </a:lnSpc>
              <a:spcBef>
                <a:spcPts val="0"/>
              </a:spcBef>
              <a:spcAft>
                <a:spcPts val="0"/>
              </a:spcAft>
              <a:buNone/>
            </a:pPr>
            <a:r>
              <a:rPr lang="ja-JP" sz="1800" dirty="0">
                <a:solidFill>
                  <a:srgbClr val="262626"/>
                </a:solidFill>
                <a:latin typeface="MS PGothic"/>
                <a:ea typeface="MS PGothic"/>
                <a:cs typeface="MS PGothic"/>
                <a:sym typeface="MS PGothic"/>
              </a:rPr>
              <a:t>「</a:t>
            </a:r>
            <a:r>
              <a:rPr lang="ja-JP" altLang="en-US" sz="1800" dirty="0">
                <a:solidFill>
                  <a:srgbClr val="262626"/>
                </a:solidFill>
                <a:latin typeface="MS PGothic"/>
                <a:ea typeface="MS PGothic"/>
                <a:cs typeface="MS PGothic"/>
                <a:sym typeface="MS PGothic"/>
              </a:rPr>
              <a:t>降格</a:t>
            </a:r>
            <a:r>
              <a:rPr lang="ja-JP" sz="1800" dirty="0">
                <a:solidFill>
                  <a:srgbClr val="262626"/>
                </a:solidFill>
                <a:latin typeface="MS PGothic"/>
                <a:ea typeface="MS PGothic"/>
                <a:cs typeface="MS PGothic"/>
                <a:sym typeface="MS PGothic"/>
              </a:rPr>
              <a:t>前 </a:t>
            </a:r>
            <a:r>
              <a:rPr lang="ja-JP" altLang="en-US" sz="1800" dirty="0">
                <a:solidFill>
                  <a:srgbClr val="262626"/>
                </a:solidFill>
                <a:latin typeface="MS PGothic"/>
                <a:ea typeface="MS PGothic"/>
                <a:cs typeface="MS PGothic"/>
                <a:sym typeface="MS PGothic"/>
              </a:rPr>
              <a:t>年俸</a:t>
            </a:r>
            <a:r>
              <a:rPr lang="ja-JP" sz="1800" dirty="0">
                <a:solidFill>
                  <a:srgbClr val="262626"/>
                </a:solidFill>
                <a:latin typeface="MS PGothic"/>
                <a:ea typeface="MS PGothic"/>
                <a:cs typeface="MS PGothic"/>
                <a:sym typeface="MS PGothic"/>
              </a:rPr>
              <a:t>」と「</a:t>
            </a:r>
            <a:r>
              <a:rPr lang="ja-JP" altLang="en-US" sz="1800" dirty="0">
                <a:solidFill>
                  <a:srgbClr val="262626"/>
                </a:solidFill>
                <a:latin typeface="MS PGothic"/>
                <a:ea typeface="MS PGothic"/>
                <a:cs typeface="MS PGothic"/>
                <a:sym typeface="MS PGothic"/>
              </a:rPr>
              <a:t>降格</a:t>
            </a:r>
            <a:r>
              <a:rPr lang="ja-JP" sz="1800" dirty="0">
                <a:solidFill>
                  <a:srgbClr val="262626"/>
                </a:solidFill>
                <a:latin typeface="MS PGothic"/>
                <a:ea typeface="MS PGothic"/>
                <a:cs typeface="MS PGothic"/>
                <a:sym typeface="MS PGothic"/>
              </a:rPr>
              <a:t>後 </a:t>
            </a:r>
            <a:r>
              <a:rPr lang="ja-JP" altLang="en-US" sz="1800" dirty="0">
                <a:solidFill>
                  <a:srgbClr val="262626"/>
                </a:solidFill>
                <a:latin typeface="MS PGothic"/>
                <a:ea typeface="MS PGothic"/>
                <a:cs typeface="MS PGothic"/>
                <a:sym typeface="MS PGothic"/>
              </a:rPr>
              <a:t>年俸</a:t>
            </a:r>
            <a:r>
              <a:rPr lang="ja-JP" sz="1800" dirty="0">
                <a:solidFill>
                  <a:srgbClr val="262626"/>
                </a:solidFill>
                <a:latin typeface="MS PGothic"/>
                <a:ea typeface="MS PGothic"/>
                <a:cs typeface="MS PGothic"/>
                <a:sym typeface="MS PGothic"/>
              </a:rPr>
              <a:t>」の差額の半額を激変緩和の目的から「調整給」として支給する</a:t>
            </a:r>
            <a:r>
              <a:rPr lang="ja-JP" altLang="en-US" sz="1800" dirty="0">
                <a:solidFill>
                  <a:srgbClr val="262626"/>
                </a:solidFill>
                <a:latin typeface="MS PGothic"/>
                <a:ea typeface="MS PGothic"/>
                <a:cs typeface="MS PGothic"/>
                <a:sym typeface="MS PGothic"/>
              </a:rPr>
              <a:t>。</a:t>
            </a:r>
            <a:r>
              <a:rPr lang="ja-JP" sz="1800" dirty="0">
                <a:solidFill>
                  <a:srgbClr val="262626"/>
                </a:solidFill>
                <a:latin typeface="MS PGothic"/>
                <a:ea typeface="MS PGothic"/>
                <a:cs typeface="MS PGothic"/>
                <a:sym typeface="MS PGothic"/>
              </a:rPr>
              <a:t>なお、2回目給与改定時（1年後）には調整給の支給はなしとする</a:t>
            </a:r>
            <a:r>
              <a:rPr lang="ja-JP" altLang="en-US" sz="1800" dirty="0">
                <a:solidFill>
                  <a:srgbClr val="262626"/>
                </a:solidFill>
                <a:latin typeface="MS PGothic"/>
                <a:ea typeface="MS PGothic"/>
                <a:cs typeface="MS PGothic"/>
                <a:sym typeface="MS PGothic"/>
              </a:rPr>
              <a:t>。</a:t>
            </a:r>
            <a:endParaRPr sz="1800" dirty="0">
              <a:solidFill>
                <a:srgbClr val="262626"/>
              </a:solidFill>
              <a:latin typeface="MS PGothic"/>
              <a:ea typeface="MS PGothic"/>
              <a:cs typeface="MS PGothic"/>
              <a:sym typeface="MS PGothic"/>
            </a:endParaRPr>
          </a:p>
        </p:txBody>
      </p:sp>
      <p:sp>
        <p:nvSpPr>
          <p:cNvPr id="657" name="Google Shape;657;p84"/>
          <p:cNvSpPr/>
          <p:nvPr/>
        </p:nvSpPr>
        <p:spPr>
          <a:xfrm>
            <a:off x="5174650" y="3831500"/>
            <a:ext cx="1094400" cy="2016300"/>
          </a:xfrm>
          <a:prstGeom prst="rect">
            <a:avLst/>
          </a:prstGeom>
          <a:solidFill>
            <a:srgbClr val="E6EAE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altLang="en-US" dirty="0">
                <a:latin typeface="MS PGothic"/>
                <a:ea typeface="MS PGothic"/>
                <a:cs typeface="MS PGothic"/>
                <a:sym typeface="MS PGothic"/>
              </a:rPr>
              <a:t>年俸</a:t>
            </a:r>
            <a:endParaRPr dirty="0">
              <a:latin typeface="MS PGothic"/>
              <a:ea typeface="MS PGothic"/>
              <a:cs typeface="MS PGothic"/>
              <a:sym typeface="MS PGothic"/>
            </a:endParaRPr>
          </a:p>
        </p:txBody>
      </p:sp>
      <p:sp>
        <p:nvSpPr>
          <p:cNvPr id="658" name="Google Shape;658;p84"/>
          <p:cNvSpPr/>
          <p:nvPr/>
        </p:nvSpPr>
        <p:spPr>
          <a:xfrm>
            <a:off x="7717425" y="3831450"/>
            <a:ext cx="1094400" cy="2016300"/>
          </a:xfrm>
          <a:prstGeom prst="rect">
            <a:avLst/>
          </a:prstGeom>
          <a:solidFill>
            <a:srgbClr val="E6EAE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altLang="en-US" dirty="0">
                <a:latin typeface="MS PGothic"/>
                <a:ea typeface="MS PGothic"/>
                <a:cs typeface="MS PGothic"/>
                <a:sym typeface="MS PGothic"/>
              </a:rPr>
              <a:t>年俸</a:t>
            </a:r>
            <a:endParaRPr dirty="0">
              <a:latin typeface="MS PGothic"/>
              <a:ea typeface="MS PGothic"/>
              <a:cs typeface="MS PGothic"/>
              <a:sym typeface="MS PGothic"/>
            </a:endParaRPr>
          </a:p>
        </p:txBody>
      </p:sp>
      <p:cxnSp>
        <p:nvCxnSpPr>
          <p:cNvPr id="659" name="Google Shape;659;p84"/>
          <p:cNvCxnSpPr/>
          <p:nvPr/>
        </p:nvCxnSpPr>
        <p:spPr>
          <a:xfrm>
            <a:off x="3726275" y="2722250"/>
            <a:ext cx="1451400" cy="532800"/>
          </a:xfrm>
          <a:prstGeom prst="straightConnector1">
            <a:avLst/>
          </a:prstGeom>
          <a:noFill/>
          <a:ln w="9525" cap="flat" cmpd="sng">
            <a:solidFill>
              <a:schemeClr val="dk2"/>
            </a:solidFill>
            <a:prstDash val="solid"/>
            <a:round/>
            <a:headEnd type="none" w="med" len="med"/>
            <a:tailEnd type="none" w="med" len="med"/>
          </a:ln>
        </p:spPr>
      </p:cxnSp>
      <p:cxnSp>
        <p:nvCxnSpPr>
          <p:cNvPr id="660" name="Google Shape;660;p84"/>
          <p:cNvCxnSpPr/>
          <p:nvPr/>
        </p:nvCxnSpPr>
        <p:spPr>
          <a:xfrm>
            <a:off x="6283425" y="3245450"/>
            <a:ext cx="1443900" cy="605700"/>
          </a:xfrm>
          <a:prstGeom prst="straightConnector1">
            <a:avLst/>
          </a:prstGeom>
          <a:noFill/>
          <a:ln w="9525" cap="flat" cmpd="sng">
            <a:solidFill>
              <a:schemeClr val="dk2"/>
            </a:solidFill>
            <a:prstDash val="solid"/>
            <a:round/>
            <a:headEnd type="none" w="med" len="med"/>
            <a:tailEnd type="none" w="med" len="med"/>
          </a:ln>
        </p:spPr>
      </p:cxnSp>
      <p:sp>
        <p:nvSpPr>
          <p:cNvPr id="661" name="Google Shape;661;p84"/>
          <p:cNvSpPr txBox="1"/>
          <p:nvPr/>
        </p:nvSpPr>
        <p:spPr>
          <a:xfrm>
            <a:off x="7469850" y="5962350"/>
            <a:ext cx="1613100" cy="559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ja-JP" sz="1200" b="1" dirty="0">
                <a:solidFill>
                  <a:srgbClr val="262626"/>
                </a:solidFill>
                <a:latin typeface="MS PGothic"/>
                <a:ea typeface="MS PGothic"/>
                <a:cs typeface="MS PGothic"/>
                <a:sym typeface="MS PGothic"/>
              </a:rPr>
              <a:t>降格</a:t>
            </a:r>
            <a:r>
              <a:rPr lang="ja-JP" altLang="en-US" sz="1200" b="1" dirty="0">
                <a:solidFill>
                  <a:srgbClr val="262626"/>
                </a:solidFill>
                <a:latin typeface="MS PGothic"/>
                <a:ea typeface="MS PGothic"/>
                <a:cs typeface="MS PGothic"/>
                <a:sym typeface="MS PGothic"/>
              </a:rPr>
              <a:t>後</a:t>
            </a:r>
            <a:r>
              <a:rPr lang="en-US" altLang="ja-JP" sz="1200" b="1" dirty="0">
                <a:solidFill>
                  <a:srgbClr val="262626"/>
                </a:solidFill>
                <a:latin typeface="MS PGothic"/>
                <a:ea typeface="MS PGothic"/>
                <a:cs typeface="MS PGothic"/>
                <a:sym typeface="MS PGothic"/>
              </a:rPr>
              <a:t>(M)</a:t>
            </a:r>
            <a:r>
              <a:rPr lang="ja-JP" sz="1200" b="1" dirty="0">
                <a:solidFill>
                  <a:srgbClr val="262626"/>
                </a:solidFill>
                <a:latin typeface="MS PGothic"/>
                <a:ea typeface="MS PGothic"/>
                <a:cs typeface="MS PGothic"/>
                <a:sym typeface="MS PGothic"/>
              </a:rPr>
              <a:t> </a:t>
            </a:r>
            <a:endParaRPr sz="1200" b="1" dirty="0">
              <a:solidFill>
                <a:srgbClr val="262626"/>
              </a:solidFill>
              <a:latin typeface="MS PGothic"/>
              <a:ea typeface="MS PGothic"/>
              <a:cs typeface="MS PGothic"/>
              <a:sym typeface="MS PGothic"/>
            </a:endParaRPr>
          </a:p>
          <a:p>
            <a:pPr marL="0" marR="0" lvl="0" indent="0" algn="ctr" rtl="0">
              <a:lnSpc>
                <a:spcPct val="100000"/>
              </a:lnSpc>
              <a:spcBef>
                <a:spcPts val="0"/>
              </a:spcBef>
              <a:spcAft>
                <a:spcPts val="0"/>
              </a:spcAft>
              <a:buClr>
                <a:srgbClr val="000000"/>
              </a:buClr>
              <a:buSzPts val="1200"/>
              <a:buFont typeface="Arial"/>
              <a:buNone/>
            </a:pPr>
            <a:r>
              <a:rPr lang="ja-JP" altLang="en-US" sz="1200" b="1" dirty="0">
                <a:solidFill>
                  <a:srgbClr val="262626"/>
                </a:solidFill>
                <a:latin typeface="MS PGothic"/>
                <a:ea typeface="MS PGothic"/>
                <a:cs typeface="MS PGothic"/>
                <a:sym typeface="MS PGothic"/>
              </a:rPr>
              <a:t>年俸</a:t>
            </a:r>
            <a:endParaRPr sz="1200" b="1" dirty="0">
              <a:solidFill>
                <a:srgbClr val="262626"/>
              </a:solidFill>
              <a:latin typeface="MS PGothic"/>
              <a:ea typeface="MS PGothic"/>
              <a:cs typeface="MS PGothic"/>
              <a:sym typeface="MS PGothic"/>
            </a:endParaRPr>
          </a:p>
          <a:p>
            <a:pPr marL="0" marR="0" lvl="0" indent="0" algn="ctr" rtl="0">
              <a:lnSpc>
                <a:spcPct val="100000"/>
              </a:lnSpc>
              <a:spcBef>
                <a:spcPts val="0"/>
              </a:spcBef>
              <a:spcAft>
                <a:spcPts val="0"/>
              </a:spcAft>
              <a:buClr>
                <a:srgbClr val="000000"/>
              </a:buClr>
              <a:buSzPts val="1200"/>
              <a:buFont typeface="Arial"/>
              <a:buNone/>
            </a:pPr>
            <a:r>
              <a:rPr lang="ja-JP" sz="1200" b="1" dirty="0">
                <a:solidFill>
                  <a:srgbClr val="262626"/>
                </a:solidFill>
                <a:latin typeface="MS PGothic"/>
                <a:ea typeface="MS PGothic"/>
                <a:cs typeface="MS PGothic"/>
                <a:sym typeface="MS PGothic"/>
              </a:rPr>
              <a:t>(2回目給与改定)</a:t>
            </a:r>
            <a:endParaRPr sz="1200" b="1" dirty="0">
              <a:solidFill>
                <a:srgbClr val="262626"/>
              </a:solidFill>
              <a:latin typeface="MS PGothic"/>
              <a:ea typeface="MS PGothic"/>
              <a:cs typeface="MS PGothic"/>
              <a:sym typeface="MS PGothic"/>
            </a:endParaRPr>
          </a:p>
        </p:txBody>
      </p:sp>
      <p:sp>
        <p:nvSpPr>
          <p:cNvPr id="662" name="Google Shape;662;p84"/>
          <p:cNvSpPr txBox="1"/>
          <p:nvPr/>
        </p:nvSpPr>
        <p:spPr>
          <a:xfrm>
            <a:off x="4984325" y="5962350"/>
            <a:ext cx="1540800" cy="559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ja-JP" altLang="en-US" sz="1200" b="1" dirty="0">
                <a:solidFill>
                  <a:srgbClr val="262626"/>
                </a:solidFill>
                <a:latin typeface="MS PGothic"/>
                <a:ea typeface="MS PGothic"/>
                <a:cs typeface="MS PGothic"/>
                <a:sym typeface="MS PGothic"/>
              </a:rPr>
              <a:t>降格</a:t>
            </a:r>
            <a:r>
              <a:rPr lang="ja-JP" sz="1200" b="1" dirty="0">
                <a:solidFill>
                  <a:srgbClr val="262626"/>
                </a:solidFill>
                <a:latin typeface="MS PGothic"/>
                <a:ea typeface="MS PGothic"/>
                <a:cs typeface="MS PGothic"/>
                <a:sym typeface="MS PGothic"/>
              </a:rPr>
              <a:t>後</a:t>
            </a:r>
            <a:r>
              <a:rPr lang="en-US" altLang="ja-JP" sz="1200" b="1" dirty="0">
                <a:solidFill>
                  <a:srgbClr val="262626"/>
                </a:solidFill>
                <a:latin typeface="MS PGothic"/>
                <a:ea typeface="MS PGothic"/>
                <a:cs typeface="MS PGothic"/>
                <a:sym typeface="MS PGothic"/>
              </a:rPr>
              <a:t>(M)</a:t>
            </a:r>
            <a:r>
              <a:rPr lang="ja-JP" sz="1200" b="1" dirty="0">
                <a:solidFill>
                  <a:srgbClr val="262626"/>
                </a:solidFill>
                <a:latin typeface="MS PGothic"/>
                <a:ea typeface="MS PGothic"/>
                <a:cs typeface="MS PGothic"/>
                <a:sym typeface="MS PGothic"/>
              </a:rPr>
              <a:t> </a:t>
            </a:r>
            <a:endParaRPr sz="1200" b="1" dirty="0">
              <a:solidFill>
                <a:srgbClr val="262626"/>
              </a:solidFill>
              <a:latin typeface="MS PGothic"/>
              <a:ea typeface="MS PGothic"/>
              <a:cs typeface="MS PGothic"/>
              <a:sym typeface="MS PGothic"/>
            </a:endParaRPr>
          </a:p>
          <a:p>
            <a:pPr marL="0" marR="0" lvl="0" indent="0" algn="ctr" rtl="0">
              <a:lnSpc>
                <a:spcPct val="100000"/>
              </a:lnSpc>
              <a:spcBef>
                <a:spcPts val="0"/>
              </a:spcBef>
              <a:spcAft>
                <a:spcPts val="0"/>
              </a:spcAft>
              <a:buClr>
                <a:srgbClr val="000000"/>
              </a:buClr>
              <a:buSzPts val="1200"/>
              <a:buFont typeface="Arial"/>
              <a:buNone/>
            </a:pPr>
            <a:r>
              <a:rPr lang="ja-JP" altLang="en-US" sz="1200" b="1" dirty="0">
                <a:solidFill>
                  <a:srgbClr val="262626"/>
                </a:solidFill>
                <a:latin typeface="MS PGothic"/>
                <a:ea typeface="MS PGothic"/>
                <a:cs typeface="MS PGothic"/>
                <a:sym typeface="MS PGothic"/>
              </a:rPr>
              <a:t>年俸</a:t>
            </a:r>
            <a:endParaRPr sz="1200" b="1" dirty="0">
              <a:solidFill>
                <a:srgbClr val="262626"/>
              </a:solidFill>
              <a:latin typeface="MS PGothic"/>
              <a:ea typeface="MS PGothic"/>
              <a:cs typeface="MS PGothic"/>
              <a:sym typeface="MS PGothic"/>
            </a:endParaRPr>
          </a:p>
          <a:p>
            <a:pPr marL="0" marR="0" lvl="0" indent="0" algn="ctr" rtl="0">
              <a:lnSpc>
                <a:spcPct val="100000"/>
              </a:lnSpc>
              <a:spcBef>
                <a:spcPts val="0"/>
              </a:spcBef>
              <a:spcAft>
                <a:spcPts val="0"/>
              </a:spcAft>
              <a:buClr>
                <a:srgbClr val="000000"/>
              </a:buClr>
              <a:buSzPts val="1200"/>
              <a:buFont typeface="Arial"/>
              <a:buNone/>
            </a:pPr>
            <a:r>
              <a:rPr lang="ja-JP" sz="1200" b="1" dirty="0">
                <a:solidFill>
                  <a:srgbClr val="262626"/>
                </a:solidFill>
                <a:latin typeface="MS PGothic"/>
                <a:ea typeface="MS PGothic"/>
                <a:cs typeface="MS PGothic"/>
                <a:sym typeface="MS PGothic"/>
              </a:rPr>
              <a:t>(1回目給与改定)</a:t>
            </a:r>
            <a:endParaRPr sz="1200" b="1" dirty="0">
              <a:solidFill>
                <a:srgbClr val="262626"/>
              </a:solidFill>
              <a:latin typeface="MS PGothic"/>
              <a:ea typeface="MS PGothic"/>
              <a:cs typeface="MS PGothic"/>
              <a:sym typeface="MS PGothic"/>
            </a:endParaRPr>
          </a:p>
        </p:txBody>
      </p:sp>
      <p:sp>
        <p:nvSpPr>
          <p:cNvPr id="663" name="Google Shape;663;p84"/>
          <p:cNvSpPr txBox="1"/>
          <p:nvPr/>
        </p:nvSpPr>
        <p:spPr>
          <a:xfrm>
            <a:off x="2422600" y="5962350"/>
            <a:ext cx="1540800" cy="559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ja-JP" altLang="en-US" sz="1200" b="1" dirty="0">
                <a:solidFill>
                  <a:srgbClr val="262626"/>
                </a:solidFill>
                <a:latin typeface="MS PGothic"/>
                <a:ea typeface="MS PGothic"/>
                <a:cs typeface="MS PGothic"/>
                <a:sym typeface="MS PGothic"/>
              </a:rPr>
              <a:t>降格</a:t>
            </a:r>
            <a:r>
              <a:rPr lang="ja-JP" sz="1200" b="1" dirty="0">
                <a:solidFill>
                  <a:srgbClr val="262626"/>
                </a:solidFill>
                <a:latin typeface="MS PGothic"/>
                <a:ea typeface="MS PGothic"/>
                <a:cs typeface="MS PGothic"/>
                <a:sym typeface="MS PGothic"/>
              </a:rPr>
              <a:t>前</a:t>
            </a:r>
            <a:r>
              <a:rPr lang="en-US" altLang="ja-JP" sz="1200" b="1" dirty="0">
                <a:solidFill>
                  <a:srgbClr val="262626"/>
                </a:solidFill>
                <a:latin typeface="MS PGothic"/>
                <a:ea typeface="MS PGothic"/>
                <a:cs typeface="MS PGothic"/>
                <a:sym typeface="MS PGothic"/>
              </a:rPr>
              <a:t>(H)</a:t>
            </a:r>
            <a:r>
              <a:rPr lang="ja-JP" sz="1200" b="1" dirty="0">
                <a:solidFill>
                  <a:srgbClr val="262626"/>
                </a:solidFill>
                <a:latin typeface="MS PGothic"/>
                <a:ea typeface="MS PGothic"/>
                <a:cs typeface="MS PGothic"/>
                <a:sym typeface="MS PGothic"/>
              </a:rPr>
              <a:t> </a:t>
            </a:r>
            <a:endParaRPr sz="1200" b="1" dirty="0">
              <a:solidFill>
                <a:srgbClr val="262626"/>
              </a:solidFill>
              <a:latin typeface="MS PGothic"/>
              <a:ea typeface="MS PGothic"/>
              <a:cs typeface="MS PGothic"/>
              <a:sym typeface="MS PGothic"/>
            </a:endParaRPr>
          </a:p>
          <a:p>
            <a:pPr marL="0" marR="0" lvl="0" indent="0" algn="ctr" rtl="0">
              <a:lnSpc>
                <a:spcPct val="100000"/>
              </a:lnSpc>
              <a:spcBef>
                <a:spcPts val="0"/>
              </a:spcBef>
              <a:spcAft>
                <a:spcPts val="0"/>
              </a:spcAft>
              <a:buClr>
                <a:srgbClr val="000000"/>
              </a:buClr>
              <a:buSzPts val="1200"/>
              <a:buFont typeface="Arial"/>
              <a:buNone/>
            </a:pPr>
            <a:r>
              <a:rPr lang="ja-JP" altLang="en-US" sz="1200" b="1" dirty="0">
                <a:solidFill>
                  <a:srgbClr val="262626"/>
                </a:solidFill>
                <a:latin typeface="MS PGothic"/>
                <a:ea typeface="MS PGothic"/>
                <a:cs typeface="MS PGothic"/>
                <a:sym typeface="MS PGothic"/>
              </a:rPr>
              <a:t>年俸</a:t>
            </a:r>
            <a:endParaRPr sz="1200" b="1" dirty="0">
              <a:solidFill>
                <a:srgbClr val="262626"/>
              </a:solidFill>
              <a:latin typeface="MS PGothic"/>
              <a:ea typeface="MS PGothic"/>
              <a:cs typeface="MS PGothic"/>
              <a:sym typeface="MS PGothic"/>
            </a:endParaRPr>
          </a:p>
        </p:txBody>
      </p:sp>
      <p:sp>
        <p:nvSpPr>
          <p:cNvPr id="664" name="Google Shape;664;p84"/>
          <p:cNvSpPr txBox="1"/>
          <p:nvPr/>
        </p:nvSpPr>
        <p:spPr>
          <a:xfrm>
            <a:off x="5340350" y="2722250"/>
            <a:ext cx="1822500" cy="537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ja-JP" altLang="en-US" sz="1200" dirty="0">
                <a:solidFill>
                  <a:srgbClr val="262626"/>
                </a:solidFill>
                <a:latin typeface="MS PGothic"/>
                <a:ea typeface="MS PGothic"/>
                <a:cs typeface="MS PGothic"/>
                <a:sym typeface="MS PGothic"/>
              </a:rPr>
              <a:t>降格</a:t>
            </a:r>
            <a:r>
              <a:rPr lang="ja-JP" sz="1200" dirty="0">
                <a:solidFill>
                  <a:srgbClr val="262626"/>
                </a:solidFill>
                <a:latin typeface="MS PGothic"/>
                <a:ea typeface="MS PGothic"/>
                <a:cs typeface="MS PGothic"/>
                <a:sym typeface="MS PGothic"/>
              </a:rPr>
              <a:t>前後の</a:t>
            </a:r>
            <a:r>
              <a:rPr lang="ja-JP" altLang="en-US" sz="1200" dirty="0">
                <a:solidFill>
                  <a:srgbClr val="262626"/>
                </a:solidFill>
                <a:latin typeface="MS PGothic"/>
                <a:ea typeface="MS PGothic"/>
                <a:cs typeface="MS PGothic"/>
                <a:sym typeface="MS PGothic"/>
              </a:rPr>
              <a:t>年俸</a:t>
            </a:r>
            <a:r>
              <a:rPr lang="ja-JP" sz="1200" dirty="0">
                <a:solidFill>
                  <a:srgbClr val="262626"/>
                </a:solidFill>
                <a:latin typeface="MS PGothic"/>
                <a:ea typeface="MS PGothic"/>
                <a:cs typeface="MS PGothic"/>
                <a:sym typeface="MS PGothic"/>
              </a:rPr>
              <a:t>の差額の半額</a:t>
            </a:r>
            <a:endParaRPr sz="1200" dirty="0">
              <a:solidFill>
                <a:srgbClr val="262626"/>
              </a:solidFill>
              <a:latin typeface="MS PGothic"/>
              <a:ea typeface="MS PGothic"/>
              <a:cs typeface="MS PGothic"/>
              <a:sym typeface="MS PGothic"/>
            </a:endParaRPr>
          </a:p>
        </p:txBody>
      </p:sp>
      <p:cxnSp>
        <p:nvCxnSpPr>
          <p:cNvPr id="665" name="Google Shape;665;p84"/>
          <p:cNvCxnSpPr/>
          <p:nvPr/>
        </p:nvCxnSpPr>
        <p:spPr>
          <a:xfrm rot="10800000">
            <a:off x="5261263" y="2758350"/>
            <a:ext cx="1200" cy="480300"/>
          </a:xfrm>
          <a:prstGeom prst="straightConnector1">
            <a:avLst/>
          </a:prstGeom>
          <a:noFill/>
          <a:ln w="19050" cap="flat" cmpd="sng">
            <a:solidFill>
              <a:srgbClr val="193E4A"/>
            </a:solidFill>
            <a:prstDash val="solid"/>
            <a:round/>
            <a:headEnd type="stealth" w="med" len="med"/>
            <a:tailEnd type="stealth" w="med" len="med"/>
          </a:ln>
        </p:spPr>
      </p:cxnSp>
      <p:cxnSp>
        <p:nvCxnSpPr>
          <p:cNvPr id="666" name="Google Shape;666;p84"/>
          <p:cNvCxnSpPr/>
          <p:nvPr/>
        </p:nvCxnSpPr>
        <p:spPr>
          <a:xfrm>
            <a:off x="3720125" y="2737350"/>
            <a:ext cx="5140500" cy="13800"/>
          </a:xfrm>
          <a:prstGeom prst="straightConnector1">
            <a:avLst/>
          </a:prstGeom>
          <a:noFill/>
          <a:ln w="19050" cap="flat" cmpd="sng">
            <a:solidFill>
              <a:srgbClr val="002936"/>
            </a:solidFill>
            <a:prstDash val="dash"/>
            <a:round/>
            <a:headEnd type="none" w="med" len="med"/>
            <a:tailEnd type="none" w="med" len="med"/>
          </a:ln>
        </p:spPr>
      </p:cxnSp>
      <p:cxnSp>
        <p:nvCxnSpPr>
          <p:cNvPr id="667" name="Google Shape;667;p84"/>
          <p:cNvCxnSpPr/>
          <p:nvPr/>
        </p:nvCxnSpPr>
        <p:spPr>
          <a:xfrm>
            <a:off x="4814275" y="3821725"/>
            <a:ext cx="351600" cy="0"/>
          </a:xfrm>
          <a:prstGeom prst="straightConnector1">
            <a:avLst/>
          </a:prstGeom>
          <a:noFill/>
          <a:ln w="19050" cap="flat" cmpd="sng">
            <a:solidFill>
              <a:srgbClr val="193E4A"/>
            </a:solidFill>
            <a:prstDash val="solid"/>
            <a:round/>
            <a:headEnd type="none" w="med" len="med"/>
            <a:tailEnd type="triangle" w="med" len="med"/>
          </a:ln>
        </p:spPr>
      </p:cxnSp>
      <p:sp>
        <p:nvSpPr>
          <p:cNvPr id="668" name="Google Shape;668;p84"/>
          <p:cNvSpPr txBox="1"/>
          <p:nvPr/>
        </p:nvSpPr>
        <p:spPr>
          <a:xfrm>
            <a:off x="3829400" y="3629775"/>
            <a:ext cx="1035600" cy="537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ja-JP" sz="1200" dirty="0">
                <a:solidFill>
                  <a:schemeClr val="tx1"/>
                </a:solidFill>
                <a:latin typeface="MS PGothic"/>
                <a:ea typeface="MS PGothic"/>
                <a:cs typeface="MS PGothic"/>
                <a:sym typeface="MS PGothic"/>
              </a:rPr>
              <a:t>下位グレードの上限</a:t>
            </a:r>
            <a:endParaRPr sz="1200" dirty="0">
              <a:solidFill>
                <a:schemeClr val="tx1"/>
              </a:solidFill>
              <a:latin typeface="MS PGothic"/>
              <a:ea typeface="MS PGothic"/>
              <a:cs typeface="MS PGothic"/>
              <a:sym typeface="MS PGothic"/>
            </a:endParaRPr>
          </a:p>
        </p:txBody>
      </p:sp>
      <p:sp>
        <p:nvSpPr>
          <p:cNvPr id="21" name="Google Shape;664;p84">
            <a:extLst>
              <a:ext uri="{FF2B5EF4-FFF2-40B4-BE49-F238E27FC236}">
                <a16:creationId xmlns:a16="http://schemas.microsoft.com/office/drawing/2014/main" id="{BF3E2504-5291-4A3A-8F9B-F42636A2453E}"/>
              </a:ext>
            </a:extLst>
          </p:cNvPr>
          <p:cNvSpPr txBox="1"/>
          <p:nvPr/>
        </p:nvSpPr>
        <p:spPr>
          <a:xfrm>
            <a:off x="1356300" y="2060877"/>
            <a:ext cx="2990900" cy="537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altLang="ja-JP" dirty="0">
                <a:solidFill>
                  <a:srgbClr val="262626"/>
                </a:solidFill>
                <a:latin typeface="MS PGothic"/>
                <a:ea typeface="MS PGothic"/>
                <a:cs typeface="MS PGothic"/>
                <a:sym typeface="MS PGothic"/>
              </a:rPr>
              <a:t>Ex. H</a:t>
            </a:r>
            <a:r>
              <a:rPr lang="ja-JP" altLang="en-US" dirty="0">
                <a:solidFill>
                  <a:srgbClr val="262626"/>
                </a:solidFill>
                <a:latin typeface="MS PGothic"/>
                <a:ea typeface="MS PGothic"/>
                <a:cs typeface="MS PGothic"/>
                <a:sym typeface="MS PGothic"/>
              </a:rPr>
              <a:t>から</a:t>
            </a:r>
            <a:r>
              <a:rPr lang="en-US" altLang="ja-JP" dirty="0">
                <a:solidFill>
                  <a:srgbClr val="262626"/>
                </a:solidFill>
                <a:latin typeface="MS PGothic"/>
                <a:ea typeface="MS PGothic"/>
                <a:cs typeface="MS PGothic"/>
                <a:sym typeface="MS PGothic"/>
              </a:rPr>
              <a:t>M</a:t>
            </a:r>
            <a:r>
              <a:rPr lang="ja-JP" altLang="en-US" dirty="0">
                <a:solidFill>
                  <a:srgbClr val="262626"/>
                </a:solidFill>
                <a:latin typeface="MS PGothic"/>
                <a:ea typeface="MS PGothic"/>
                <a:cs typeface="MS PGothic"/>
                <a:sym typeface="MS PGothic"/>
              </a:rPr>
              <a:t>へ降格した場合</a:t>
            </a:r>
            <a:endParaRPr dirty="0">
              <a:solidFill>
                <a:srgbClr val="262626"/>
              </a:solidFill>
              <a:latin typeface="MS PGothic"/>
              <a:ea typeface="MS PGothic"/>
              <a:cs typeface="MS PGothic"/>
              <a:sym typeface="MS PGothic"/>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1" name="Google Shape;601;p80"/>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sz="2800" dirty="0">
                <a:latin typeface="MS PGothic"/>
                <a:ea typeface="MS PGothic"/>
                <a:cs typeface="MS PGothic"/>
                <a:sym typeface="MS PGothic"/>
              </a:rPr>
              <a:t>報酬水準</a:t>
            </a:r>
            <a:endParaRPr sz="2800" dirty="0">
              <a:latin typeface="MS PGothic"/>
              <a:ea typeface="MS PGothic"/>
              <a:cs typeface="MS PGothic"/>
              <a:sym typeface="MS PGothic"/>
            </a:endParaRPr>
          </a:p>
        </p:txBody>
      </p:sp>
      <p:sp>
        <p:nvSpPr>
          <p:cNvPr id="602" name="Google Shape;602;p80"/>
          <p:cNvSpPr txBox="1">
            <a:spLocks noGrp="1"/>
          </p:cNvSpPr>
          <p:nvPr>
            <p:ph type="title" idx="4294967295"/>
          </p:nvPr>
        </p:nvSpPr>
        <p:spPr>
          <a:xfrm>
            <a:off x="576000" y="1058399"/>
            <a:ext cx="10928100" cy="1575109"/>
          </a:xfrm>
          <a:prstGeom prst="rect">
            <a:avLst/>
          </a:prstGeom>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2800"/>
              <a:buFont typeface="Arial"/>
              <a:buNone/>
            </a:pPr>
            <a:r>
              <a:rPr lang="ja-JP" sz="1600" dirty="0">
                <a:latin typeface="MS PGothic"/>
                <a:ea typeface="MS PGothic"/>
                <a:cs typeface="MS PGothic"/>
                <a:sym typeface="MS PGothic"/>
              </a:rPr>
              <a:t>各グレード・職種に応じた報酬水準を設定する。</a:t>
            </a:r>
            <a:br>
              <a:rPr lang="en-US" altLang="ja-JP" sz="1600" dirty="0">
                <a:latin typeface="MS PGothic"/>
                <a:ea typeface="MS PGothic"/>
                <a:cs typeface="MS PGothic"/>
                <a:sym typeface="MS PGothic"/>
              </a:rPr>
            </a:br>
            <a:r>
              <a:rPr lang="ja-JP" sz="1600" dirty="0">
                <a:latin typeface="MS PGothic"/>
                <a:ea typeface="MS PGothic"/>
                <a:cs typeface="MS PGothic"/>
                <a:sym typeface="MS PGothic"/>
              </a:rPr>
              <a:t>各職種の報酬市場調査を行い、市場の75</a:t>
            </a:r>
            <a:r>
              <a:rPr lang="en-US" altLang="ja-JP" sz="1600" dirty="0">
                <a:latin typeface="MS PGothic"/>
                <a:ea typeface="MS PGothic"/>
                <a:cs typeface="MS PGothic"/>
                <a:sym typeface="MS PGothic"/>
              </a:rPr>
              <a:t>%</a:t>
            </a:r>
            <a:r>
              <a:rPr lang="en-US" altLang="ja-JP" sz="1600" dirty="0" err="1">
                <a:latin typeface="MS PGothic"/>
                <a:ea typeface="MS PGothic"/>
                <a:cs typeface="MS PGothic"/>
                <a:sym typeface="MS PGothic"/>
              </a:rPr>
              <a:t>ile</a:t>
            </a:r>
            <a:r>
              <a:rPr lang="ja-JP" sz="1600" dirty="0">
                <a:latin typeface="MS PGothic"/>
                <a:ea typeface="MS PGothic"/>
                <a:cs typeface="MS PGothic"/>
                <a:sym typeface="MS PGothic"/>
              </a:rPr>
              <a:t>をターゲットとし</a:t>
            </a:r>
            <a:r>
              <a:rPr lang="ja-JP" altLang="en-US" sz="1600" dirty="0">
                <a:latin typeface="MS PGothic"/>
                <a:ea typeface="MS PGothic"/>
                <a:cs typeface="MS PGothic"/>
                <a:sym typeface="MS PGothic"/>
              </a:rPr>
              <a:t>た</a:t>
            </a:r>
            <a:r>
              <a:rPr lang="ja-JP" sz="1600" dirty="0">
                <a:latin typeface="MS PGothic"/>
                <a:ea typeface="MS PGothic"/>
                <a:cs typeface="MS PGothic"/>
                <a:sym typeface="MS PGothic"/>
              </a:rPr>
              <a:t>報酬水準とする。</a:t>
            </a:r>
            <a:br>
              <a:rPr lang="en-US" altLang="ja-JP" sz="1600" dirty="0">
                <a:latin typeface="MS PGothic"/>
                <a:ea typeface="MS PGothic"/>
                <a:cs typeface="MS PGothic"/>
                <a:sym typeface="MS PGothic"/>
              </a:rPr>
            </a:br>
            <a:r>
              <a:rPr lang="ja-JP" sz="1600" dirty="0">
                <a:latin typeface="MS PGothic"/>
                <a:ea typeface="MS PGothic"/>
                <a:cs typeface="MS PGothic"/>
                <a:sym typeface="MS PGothic"/>
              </a:rPr>
              <a:t>報酬水準</a:t>
            </a:r>
            <a:r>
              <a:rPr lang="ja-JP" altLang="en-US" sz="1600" dirty="0">
                <a:latin typeface="MS PGothic"/>
                <a:ea typeface="MS PGothic"/>
              </a:rPr>
              <a:t>は</a:t>
            </a:r>
            <a:r>
              <a:rPr lang="ja-JP" sz="1600" dirty="0">
                <a:latin typeface="MS PGothic"/>
                <a:ea typeface="MS PGothic"/>
                <a:cs typeface="MS PGothic"/>
                <a:sym typeface="MS PGothic"/>
              </a:rPr>
              <a:t>各国にあわせた報酬水準を設定する。</a:t>
            </a:r>
            <a:endParaRPr sz="1600" dirty="0">
              <a:latin typeface="MS PGothic"/>
              <a:ea typeface="MS PGothic"/>
              <a:cs typeface="MS PGothic"/>
              <a:sym typeface="MS PGothic"/>
            </a:endParaRPr>
          </a:p>
          <a:p>
            <a:pPr marL="0" lvl="0" indent="0" algn="l" rtl="0">
              <a:lnSpc>
                <a:spcPct val="90000"/>
              </a:lnSpc>
              <a:spcBef>
                <a:spcPts val="0"/>
              </a:spcBef>
              <a:spcAft>
                <a:spcPts val="0"/>
              </a:spcAft>
              <a:buClr>
                <a:schemeClr val="dk1"/>
              </a:buClr>
              <a:buSzPts val="2800"/>
              <a:buFont typeface="Arial"/>
              <a:buNone/>
            </a:pPr>
            <a:r>
              <a:rPr lang="ja-JP" sz="1200" dirty="0">
                <a:latin typeface="MS PGothic"/>
                <a:ea typeface="MS PGothic"/>
                <a:cs typeface="MS PGothic"/>
                <a:sym typeface="MS PGothic"/>
              </a:rPr>
              <a:t>* 詳細は次ページ参照</a:t>
            </a:r>
            <a:endParaRPr sz="1200" dirty="0">
              <a:latin typeface="MS PGothic"/>
              <a:ea typeface="MS PGothic"/>
              <a:cs typeface="MS PGothic"/>
              <a:sym typeface="MS PGothic"/>
            </a:endParaRPr>
          </a:p>
        </p:txBody>
      </p:sp>
      <p:sp>
        <p:nvSpPr>
          <p:cNvPr id="603" name="Google Shape;603;p80"/>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24</a:t>
            </a:fld>
            <a:endParaRPr/>
          </a:p>
        </p:txBody>
      </p:sp>
      <p:graphicFrame>
        <p:nvGraphicFramePr>
          <p:cNvPr id="604" name="Google Shape;604;p80"/>
          <p:cNvGraphicFramePr/>
          <p:nvPr>
            <p:extLst>
              <p:ext uri="{D42A27DB-BD31-4B8C-83A1-F6EECF244321}">
                <p14:modId xmlns:p14="http://schemas.microsoft.com/office/powerpoint/2010/main" val="1765997227"/>
              </p:ext>
            </p:extLst>
          </p:nvPr>
        </p:nvGraphicFramePr>
        <p:xfrm>
          <a:off x="692738" y="2430726"/>
          <a:ext cx="10154192" cy="3899912"/>
        </p:xfrm>
        <a:graphic>
          <a:graphicData uri="http://schemas.openxmlformats.org/drawingml/2006/table">
            <a:tbl>
              <a:tblPr>
                <a:noFill/>
                <a:tableStyleId>{3EBB8C7F-62F0-42B7-BCC9-38FDB687F34F}</a:tableStyleId>
              </a:tblPr>
              <a:tblGrid>
                <a:gridCol w="1214362">
                  <a:extLst>
                    <a:ext uri="{9D8B030D-6E8A-4147-A177-3AD203B41FA5}">
                      <a16:colId xmlns:a16="http://schemas.microsoft.com/office/drawing/2014/main" val="20000"/>
                    </a:ext>
                  </a:extLst>
                </a:gridCol>
                <a:gridCol w="723520">
                  <a:extLst>
                    <a:ext uri="{9D8B030D-6E8A-4147-A177-3AD203B41FA5}">
                      <a16:colId xmlns:a16="http://schemas.microsoft.com/office/drawing/2014/main" val="3552289726"/>
                    </a:ext>
                  </a:extLst>
                </a:gridCol>
                <a:gridCol w="821631">
                  <a:extLst>
                    <a:ext uri="{9D8B030D-6E8A-4147-A177-3AD203B41FA5}">
                      <a16:colId xmlns:a16="http://schemas.microsoft.com/office/drawing/2014/main" val="3563129280"/>
                    </a:ext>
                  </a:extLst>
                </a:gridCol>
                <a:gridCol w="821631">
                  <a:extLst>
                    <a:ext uri="{9D8B030D-6E8A-4147-A177-3AD203B41FA5}">
                      <a16:colId xmlns:a16="http://schemas.microsoft.com/office/drawing/2014/main" val="20002"/>
                    </a:ext>
                  </a:extLst>
                </a:gridCol>
                <a:gridCol w="821631">
                  <a:extLst>
                    <a:ext uri="{9D8B030D-6E8A-4147-A177-3AD203B41FA5}">
                      <a16:colId xmlns:a16="http://schemas.microsoft.com/office/drawing/2014/main" val="4062451277"/>
                    </a:ext>
                  </a:extLst>
                </a:gridCol>
                <a:gridCol w="821631">
                  <a:extLst>
                    <a:ext uri="{9D8B030D-6E8A-4147-A177-3AD203B41FA5}">
                      <a16:colId xmlns:a16="http://schemas.microsoft.com/office/drawing/2014/main" val="2861747681"/>
                    </a:ext>
                  </a:extLst>
                </a:gridCol>
                <a:gridCol w="821631">
                  <a:extLst>
                    <a:ext uri="{9D8B030D-6E8A-4147-A177-3AD203B41FA5}">
                      <a16:colId xmlns:a16="http://schemas.microsoft.com/office/drawing/2014/main" val="305533694"/>
                    </a:ext>
                  </a:extLst>
                </a:gridCol>
                <a:gridCol w="821631">
                  <a:extLst>
                    <a:ext uri="{9D8B030D-6E8A-4147-A177-3AD203B41FA5}">
                      <a16:colId xmlns:a16="http://schemas.microsoft.com/office/drawing/2014/main" val="117878923"/>
                    </a:ext>
                  </a:extLst>
                </a:gridCol>
                <a:gridCol w="821631">
                  <a:extLst>
                    <a:ext uri="{9D8B030D-6E8A-4147-A177-3AD203B41FA5}">
                      <a16:colId xmlns:a16="http://schemas.microsoft.com/office/drawing/2014/main" val="1499515915"/>
                    </a:ext>
                  </a:extLst>
                </a:gridCol>
                <a:gridCol w="821631">
                  <a:extLst>
                    <a:ext uri="{9D8B030D-6E8A-4147-A177-3AD203B41FA5}">
                      <a16:colId xmlns:a16="http://schemas.microsoft.com/office/drawing/2014/main" val="422891102"/>
                    </a:ext>
                  </a:extLst>
                </a:gridCol>
                <a:gridCol w="821631">
                  <a:extLst>
                    <a:ext uri="{9D8B030D-6E8A-4147-A177-3AD203B41FA5}">
                      <a16:colId xmlns:a16="http://schemas.microsoft.com/office/drawing/2014/main" val="1552951907"/>
                    </a:ext>
                  </a:extLst>
                </a:gridCol>
                <a:gridCol w="821631">
                  <a:extLst>
                    <a:ext uri="{9D8B030D-6E8A-4147-A177-3AD203B41FA5}">
                      <a16:colId xmlns:a16="http://schemas.microsoft.com/office/drawing/2014/main" val="865929819"/>
                    </a:ext>
                  </a:extLst>
                </a:gridCol>
              </a:tblGrid>
              <a:tr h="327724">
                <a:tc rowSpan="2">
                  <a:txBody>
                    <a:bodyPr/>
                    <a:lstStyle/>
                    <a:p>
                      <a:pPr marL="0" lvl="0" indent="0" algn="ctr" rtl="0">
                        <a:spcBef>
                          <a:spcPts val="0"/>
                        </a:spcBef>
                        <a:spcAft>
                          <a:spcPts val="0"/>
                        </a:spcAft>
                        <a:buNone/>
                      </a:pPr>
                      <a:r>
                        <a:rPr lang="ja-JP" dirty="0">
                          <a:solidFill>
                            <a:srgbClr val="FFFFFF"/>
                          </a:solidFill>
                        </a:rPr>
                        <a:t>Grade</a:t>
                      </a:r>
                      <a:endParaRPr u="none" strike="noStrike" cap="none" dirty="0">
                        <a:solidFill>
                          <a:srgbClr val="FFFFFF"/>
                        </a:solidFill>
                        <a:latin typeface="Arial"/>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rowSpan="2">
                  <a:txBody>
                    <a:bodyPr/>
                    <a:lstStyle/>
                    <a:p>
                      <a:pPr marL="0" lvl="0" indent="0" algn="ctr" rtl="0">
                        <a:spcBef>
                          <a:spcPts val="0"/>
                        </a:spcBef>
                        <a:spcAft>
                          <a:spcPts val="0"/>
                        </a:spcAft>
                        <a:buNone/>
                      </a:pPr>
                      <a:r>
                        <a:rPr lang="en-US" u="none" strike="noStrike" cap="none" dirty="0">
                          <a:solidFill>
                            <a:srgbClr val="FFFFFF"/>
                          </a:solidFill>
                          <a:latin typeface="Arial"/>
                          <a:ea typeface="Arial"/>
                          <a:cs typeface="Arial"/>
                          <a:sym typeface="Arial"/>
                        </a:rPr>
                        <a:t>Rank</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gridSpan="3">
                  <a:txBody>
                    <a:bodyPr/>
                    <a:lstStyle/>
                    <a:p>
                      <a:pPr marL="0" marR="0" lvl="0" indent="0" algn="ctr" rtl="0">
                        <a:lnSpc>
                          <a:spcPct val="100000"/>
                        </a:lnSpc>
                        <a:spcBef>
                          <a:spcPts val="0"/>
                        </a:spcBef>
                        <a:spcAft>
                          <a:spcPts val="0"/>
                        </a:spcAft>
                        <a:buNone/>
                      </a:pPr>
                      <a:r>
                        <a:rPr lang="en-US" altLang="ja-JP" u="none" strike="noStrike" cap="none" dirty="0">
                          <a:solidFill>
                            <a:srgbClr val="FFFFFF"/>
                          </a:solidFill>
                          <a:latin typeface="Arial"/>
                          <a:ea typeface="Arial"/>
                          <a:cs typeface="Arial"/>
                          <a:sym typeface="Arial"/>
                        </a:rPr>
                        <a:t>Developer</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Clr>
                          <a:srgbClr val="000000"/>
                        </a:buClr>
                        <a:buSzPts val="1100"/>
                        <a:buFont typeface="Arial"/>
                        <a:buNone/>
                      </a:pPr>
                      <a:endParaRPr u="none" strike="noStrike" cap="none" dirty="0">
                        <a:solidFill>
                          <a:srgbClr val="FFFFFF"/>
                        </a:solidFil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gridSpan="3">
                  <a:txBody>
                    <a:bodyPr/>
                    <a:lstStyle/>
                    <a:p>
                      <a:pPr marL="0" marR="0" lvl="0" indent="0" algn="ctr" rtl="0">
                        <a:lnSpc>
                          <a:spcPct val="100000"/>
                        </a:lnSpc>
                        <a:spcBef>
                          <a:spcPts val="0"/>
                        </a:spcBef>
                        <a:spcAft>
                          <a:spcPts val="0"/>
                        </a:spcAft>
                        <a:buNone/>
                      </a:pPr>
                      <a:r>
                        <a:rPr lang="en-US" altLang="ja-JP" u="none" strike="noStrike" cap="none" dirty="0">
                          <a:solidFill>
                            <a:srgbClr val="FFFFFF"/>
                          </a:solidFill>
                          <a:latin typeface="Arial"/>
                          <a:ea typeface="Arial"/>
                          <a:cs typeface="Arial"/>
                          <a:sym typeface="Arial"/>
                        </a:rPr>
                        <a:t>Consultant</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gridSpan="3">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Marketing</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hMerge="1">
                  <a:txBody>
                    <a:bodyPr/>
                    <a:lstStyle/>
                    <a:p>
                      <a:pPr marL="0" marR="0" lvl="0" indent="0" algn="ctr" rtl="0">
                        <a:lnSpc>
                          <a:spcPct val="100000"/>
                        </a:lnSpc>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ja-JP" altLang="en-US" u="none" strike="noStrike" cap="none" dirty="0">
                          <a:solidFill>
                            <a:srgbClr val="FFFFFF"/>
                          </a:solidFill>
                          <a:latin typeface="Arial"/>
                          <a:ea typeface="Arial"/>
                          <a:cs typeface="Arial"/>
                          <a:sym typeface="Arial"/>
                        </a:rPr>
                        <a:t>・・・</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327724">
                <a:tc vMerge="1">
                  <a:txBody>
                    <a:bodyPr/>
                    <a:lstStyle/>
                    <a:p>
                      <a:pPr marL="0" lvl="0" indent="0" algn="ctr" rtl="0">
                        <a:spcBef>
                          <a:spcPts val="0"/>
                        </a:spcBef>
                        <a:spcAft>
                          <a:spcPts val="0"/>
                        </a:spcAft>
                        <a:buNone/>
                      </a:pPr>
                      <a:endParaRPr u="none" strike="noStrike" cap="none" dirty="0">
                        <a:solidFill>
                          <a:srgbClr val="FFFFFF"/>
                        </a:solidFill>
                        <a:latin typeface="Arial"/>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vMerge="1">
                  <a:txBody>
                    <a:bodyPr/>
                    <a:lstStyle/>
                    <a:p>
                      <a:endParaRPr kumimoji="1" lang="ja-JP" altLang="en-US"/>
                    </a:p>
                  </a:txBody>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Max</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Target</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u="none" strike="noStrike" cap="none" dirty="0">
                          <a:solidFill>
                            <a:srgbClr val="FFFFFF"/>
                          </a:solidFill>
                        </a:rPr>
                        <a:t>Min</a:t>
                      </a:r>
                      <a:endParaRPr u="none" strike="noStrike" cap="none"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Max</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Target</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u="none" strike="noStrike" cap="none" dirty="0">
                          <a:solidFill>
                            <a:srgbClr val="FFFFFF"/>
                          </a:solidFill>
                        </a:rPr>
                        <a:t>Min</a:t>
                      </a:r>
                      <a:endParaRPr u="none" strike="noStrike" cap="none"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Min</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u="none" strike="noStrike" cap="none" dirty="0">
                          <a:solidFill>
                            <a:srgbClr val="FFFFFF"/>
                          </a:solidFill>
                          <a:latin typeface="Arial"/>
                          <a:ea typeface="Arial"/>
                          <a:cs typeface="Arial"/>
                          <a:sym typeface="Arial"/>
                        </a:rPr>
                        <a:t>Target</a:t>
                      </a:r>
                      <a:endParaRPr u="none" strike="noStrike" cap="none" dirty="0">
                        <a:solidFill>
                          <a:srgbClr val="FFFFFF"/>
                        </a:solidFill>
                        <a:latin typeface="Arial"/>
                        <a:ea typeface="Arial"/>
                        <a:cs typeface="Arial"/>
                        <a:sym typeface="Aria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u="none" strike="noStrike" cap="none" dirty="0">
                          <a:solidFill>
                            <a:srgbClr val="FFFFFF"/>
                          </a:solidFill>
                        </a:rPr>
                        <a:t>Max</a:t>
                      </a:r>
                      <a:endParaRPr u="none" strike="noStrike" cap="none"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ja-JP" altLang="en-US" u="none" strike="noStrike" cap="none" dirty="0">
                          <a:solidFill>
                            <a:srgbClr val="FFFFFF"/>
                          </a:solidFill>
                        </a:rPr>
                        <a:t>・・・</a:t>
                      </a:r>
                      <a:endParaRPr u="none" strike="noStrike" cap="none"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3233591022"/>
                  </a:ext>
                </a:extLst>
              </a:tr>
              <a:tr h="360496">
                <a:tc rowSpan="3">
                  <a:txBody>
                    <a:bodyPr/>
                    <a:lstStyle/>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Principal/</a:t>
                      </a:r>
                    </a:p>
                    <a:p>
                      <a:pPr marL="0" marR="0" lvl="0" indent="0" algn="l"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Senior Manager</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H</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1600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1500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solidFill>
                        <a:srgbClr val="FFFFFF"/>
                      </a:solidFill>
                      <a:prstDash val="solid"/>
                      <a:round/>
                      <a:headEnd type="none" w="sm" len="sm"/>
                      <a:tailEnd type="none" w="sm" len="sm"/>
                    </a:lnT>
                    <a:lnB w="19050" cap="flat" cmpd="sng">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1400</a:t>
                      </a:r>
                      <a:endParaRPr sz="1600" dirty="0"/>
                    </a:p>
                  </a:txBody>
                  <a:tcPr marL="91450" marR="91450" marT="45725" marB="45725" anchor="ctr">
                    <a:lnL w="19050" cap="flat" cmpd="sng">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ja-JP" altLang="en-US" sz="1600" dirty="0"/>
                        <a:t>・・・</a:t>
                      </a:r>
                      <a:endParaRPr sz="1600" dirty="0"/>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76200" cap="flat" cmpd="sng" algn="ctr">
                      <a:solidFill>
                        <a:srgbClr val="FFFFFF"/>
                      </a:solidFill>
                      <a:prstDash val="solid"/>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10001"/>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M</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1400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1300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1200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altLang="ja-JP" sz="1600" dirty="0"/>
                        <a:t>1300</a:t>
                      </a:r>
                      <a:endParaRPr sz="1600" dirty="0"/>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1100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900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2044045622"/>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L</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1200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1100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1000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28833253"/>
                  </a:ext>
                </a:extLst>
              </a:tr>
              <a:tr h="360496">
                <a:tc rowSpan="3">
                  <a:txBody>
                    <a:bodyPr/>
                    <a:lstStyle/>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Senior Developer/</a:t>
                      </a:r>
                    </a:p>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Manager</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H</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1150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1100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1050</a:t>
                      </a:r>
                      <a:endParaRPr sz="1600" dirty="0"/>
                    </a:p>
                  </a:txBody>
                  <a:tcPr marL="91450" marR="91450" marT="45725" marB="45725" anchor="ctr">
                    <a:lnL w="19050" cap="flat" cmpd="sng">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ja-JP" altLang="en-US" sz="1600" dirty="0"/>
                        <a:t>・・・</a:t>
                      </a:r>
                      <a:endParaRPr sz="1600" dirty="0"/>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10002"/>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M</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1050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1000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950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altLang="ja-JP" sz="1600" dirty="0"/>
                        <a:t>1050</a:t>
                      </a:r>
                      <a:endParaRPr sz="1600" dirty="0"/>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800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550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2125021418"/>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L</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800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750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700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574815527"/>
                  </a:ext>
                </a:extLst>
              </a:tr>
              <a:tr h="360496">
                <a:tc rowSpan="3">
                  <a:txBody>
                    <a:bodyPr/>
                    <a:lstStyle/>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Developer/</a:t>
                      </a:r>
                    </a:p>
                    <a:p>
                      <a:pPr marL="0" marR="0" lvl="0" indent="0" algn="l"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Associate</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u="none" strike="noStrike" cap="none" dirty="0">
                          <a:solidFill>
                            <a:srgbClr val="FFFFFF"/>
                          </a:solidFill>
                          <a:latin typeface="MS PGothic"/>
                          <a:ea typeface="MS PGothic"/>
                          <a:cs typeface="MS PGothic"/>
                          <a:sym typeface="MS PGothic"/>
                        </a:rPr>
                        <a:t>H</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700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650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600</a:t>
                      </a:r>
                      <a:endParaRPr sz="1600" dirty="0"/>
                    </a:p>
                  </a:txBody>
                  <a:tcPr marL="91450" marR="91450" marT="45725" marB="45725" anchor="ctr">
                    <a:lnL w="19050" cap="flat" cmpd="sng">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ja-JP" altLang="en-US" sz="1600" dirty="0"/>
                        <a:t>・・・</a:t>
                      </a:r>
                      <a:endParaRPr sz="1600" dirty="0"/>
                    </a:p>
                  </a:txBody>
                  <a:tcPr marL="91450" marR="91450" marT="45725" marB="45725" anchor="ctr">
                    <a:lnL w="19050" cap="flat" cmpd="sng">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2700" cap="flat" cmpd="sng" algn="ctr">
                      <a:solidFill>
                        <a:schemeClr val="tx1"/>
                      </a:solidFill>
                      <a:prstDash val="solid"/>
                      <a:round/>
                      <a:headEnd type="none" w="med" len="med"/>
                      <a:tailEnd type="none" w="med" len="med"/>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M</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600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550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500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altLang="ja-JP" sz="1600" dirty="0"/>
                        <a:t>550</a:t>
                      </a:r>
                      <a:endParaRPr sz="1600" dirty="0"/>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400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rtl="0">
                        <a:lnSpc>
                          <a:spcPct val="100000"/>
                        </a:lnSpc>
                        <a:spcBef>
                          <a:spcPts val="0"/>
                        </a:spcBef>
                        <a:spcAft>
                          <a:spcPts val="0"/>
                        </a:spcAft>
                        <a:buNone/>
                      </a:pPr>
                      <a:r>
                        <a:rPr lang="en-US" altLang="ja-JP" sz="1600" dirty="0"/>
                        <a:t>300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9050" cap="flat" cmpd="sng" algn="ctr">
                      <a:solidFill>
                        <a:srgbClr val="434343"/>
                      </a:solidFill>
                      <a:prstDash val="dot"/>
                      <a:round/>
                      <a:headEnd type="none" w="sm" len="sm"/>
                      <a:tailEnd type="none" w="sm" len="sm"/>
                    </a:lnB>
                    <a:solidFill>
                      <a:srgbClr val="FFFFFF"/>
                    </a:solidFill>
                  </a:tcPr>
                </a:tc>
                <a:extLst>
                  <a:ext uri="{0D108BD9-81ED-4DB2-BD59-A6C34878D82A}">
                    <a16:rowId xmlns:a16="http://schemas.microsoft.com/office/drawing/2014/main" val="3420237109"/>
                  </a:ext>
                </a:extLst>
              </a:tr>
              <a:tr h="360496">
                <a:tc vMerge="1">
                  <a:txBody>
                    <a:bodyPr/>
                    <a:lstStyle/>
                    <a:p>
                      <a:pPr marL="0" marR="0" lvl="0" indent="0" algn="l" rtl="0">
                        <a:lnSpc>
                          <a:spcPct val="100000"/>
                        </a:lnSpc>
                        <a:spcBef>
                          <a:spcPts val="0"/>
                        </a:spcBef>
                        <a:spcAft>
                          <a:spcPts val="0"/>
                        </a:spcAft>
                        <a:buClr>
                          <a:schemeClr val="dk1"/>
                        </a:buClr>
                        <a:buSzPts val="1100"/>
                        <a:buFont typeface="Arial"/>
                        <a:buNone/>
                      </a:pP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Clr>
                          <a:schemeClr val="dk1"/>
                        </a:buClr>
                        <a:buSzPts val="1100"/>
                        <a:buFont typeface="Arial"/>
                        <a:buNone/>
                      </a:pPr>
                      <a:r>
                        <a:rPr lang="en-US" u="none" strike="noStrike" cap="none" dirty="0">
                          <a:solidFill>
                            <a:srgbClr val="FFFFFF"/>
                          </a:solidFill>
                          <a:latin typeface="MS PGothic"/>
                          <a:ea typeface="MS PGothic"/>
                          <a:cs typeface="MS PGothic"/>
                          <a:sym typeface="MS PGothic"/>
                        </a:rPr>
                        <a:t>L</a:t>
                      </a:r>
                      <a:endParaRPr u="none" strike="noStrike" cap="none" dirty="0">
                        <a:solidFill>
                          <a:srgbClr val="FFFFFF"/>
                        </a:solidFill>
                        <a:latin typeface="MS PGothic"/>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lvl="0" indent="0" algn="r" rtl="0">
                        <a:spcBef>
                          <a:spcPts val="0"/>
                        </a:spcBef>
                        <a:spcAft>
                          <a:spcPts val="0"/>
                        </a:spcAft>
                        <a:buNone/>
                      </a:pPr>
                      <a:r>
                        <a:rPr lang="en-US" altLang="ja-JP" sz="1600" dirty="0"/>
                        <a:t>500</a:t>
                      </a:r>
                      <a:endParaRPr sz="1600" dirty="0"/>
                    </a:p>
                  </a:txBody>
                  <a:tcPr marL="91450" marR="91450" marT="45725" marB="45725" anchor="ctr">
                    <a:lnL w="76200" cap="flat" cmpd="sng" algn="ctr">
                      <a:solidFill>
                        <a:srgbClr val="FFFFFF"/>
                      </a:solidFill>
                      <a:prstDash val="solid"/>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450</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rtl="0">
                        <a:lnSpc>
                          <a:spcPct val="100000"/>
                        </a:lnSpc>
                        <a:spcBef>
                          <a:spcPts val="0"/>
                        </a:spcBef>
                        <a:spcAft>
                          <a:spcPts val="0"/>
                        </a:spcAft>
                        <a:buNone/>
                      </a:pPr>
                      <a:r>
                        <a:rPr lang="en-US" altLang="ja-JP" sz="1600" dirty="0"/>
                        <a:t>400</a:t>
                      </a:r>
                      <a:endParaRPr sz="1600" dirty="0"/>
                    </a:p>
                  </a:txBody>
                  <a:tcPr marL="91450" marR="91450" marT="45725" marB="45725" anchor="ctr">
                    <a:lnL w="19050" cap="flat" cmpd="sng" algn="ctr">
                      <a:solidFill>
                        <a:srgbClr val="434343"/>
                      </a:solidFill>
                      <a:prstDash val="dot"/>
                      <a:round/>
                      <a:headEnd type="none" w="sm" len="sm"/>
                      <a:tailEnd type="none" w="sm" len="sm"/>
                    </a:lnL>
                    <a:lnR w="12700" cap="flat" cmpd="sng" algn="ctr">
                      <a:solidFill>
                        <a:schemeClr val="tx1"/>
                      </a:solidFill>
                      <a:prstDash val="solid"/>
                      <a:round/>
                      <a:headEnd type="none" w="med" len="med"/>
                      <a:tailEnd type="none" w="med" len="med"/>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2700" cap="flat" cmpd="sng" algn="ctr">
                      <a:solidFill>
                        <a:schemeClr val="tx1"/>
                      </a:solidFill>
                      <a:prstDash val="solid"/>
                      <a:round/>
                      <a:headEnd type="none" w="med" len="med"/>
                      <a:tailEnd type="none" w="med" len="med"/>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r>
                        <a:rPr lang="en-US" sz="1600" dirty="0"/>
                        <a:t>xxx</a:t>
                      </a: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dirty="0"/>
                        <a:t>xxx</a:t>
                      </a:r>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tc>
                  <a:txBody>
                    <a:bodyPr/>
                    <a:lstStyle/>
                    <a:p>
                      <a:pPr marL="0" lvl="0" indent="0" algn="r" rtl="0">
                        <a:spcBef>
                          <a:spcPts val="0"/>
                        </a:spcBef>
                        <a:spcAft>
                          <a:spcPts val="0"/>
                        </a:spcAft>
                        <a:buNone/>
                      </a:pPr>
                      <a:endParaRPr sz="1600" dirty="0"/>
                    </a:p>
                  </a:txBody>
                  <a:tcPr marL="91450" marR="91450" marT="45725" marB="45725" anchor="ctr">
                    <a:lnL w="19050" cap="flat" cmpd="sng" algn="ctr">
                      <a:solidFill>
                        <a:srgbClr val="434343"/>
                      </a:solidFill>
                      <a:prstDash val="dot"/>
                      <a:round/>
                      <a:headEnd type="none" w="sm" len="sm"/>
                      <a:tailEnd type="none" w="sm" len="sm"/>
                    </a:lnL>
                    <a:lnR w="19050" cap="flat" cmpd="sng" algn="ctr">
                      <a:solidFill>
                        <a:srgbClr val="434343"/>
                      </a:solidFill>
                      <a:prstDash val="dot"/>
                      <a:round/>
                      <a:headEnd type="none" w="sm" len="sm"/>
                      <a:tailEnd type="none" w="sm" len="sm"/>
                    </a:lnR>
                    <a:lnT w="19050" cap="flat" cmpd="sng" algn="ctr">
                      <a:solidFill>
                        <a:srgbClr val="434343"/>
                      </a:solidFill>
                      <a:prstDash val="dot"/>
                      <a:round/>
                      <a:headEnd type="none" w="sm" len="sm"/>
                      <a:tailEnd type="none" w="sm" len="sm"/>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54039214"/>
                  </a:ext>
                </a:extLst>
              </a:tr>
            </a:tbl>
          </a:graphicData>
        </a:graphic>
      </p:graphicFrame>
      <p:sp>
        <p:nvSpPr>
          <p:cNvPr id="2" name="正方形/長方形 1">
            <a:extLst>
              <a:ext uri="{FF2B5EF4-FFF2-40B4-BE49-F238E27FC236}">
                <a16:creationId xmlns:a16="http://schemas.microsoft.com/office/drawing/2014/main" id="{00742CE8-703A-4EA1-9E8C-96AFA67794DC}"/>
              </a:ext>
            </a:extLst>
          </p:cNvPr>
          <p:cNvSpPr/>
          <p:nvPr/>
        </p:nvSpPr>
        <p:spPr>
          <a:xfrm>
            <a:off x="3448245" y="3429000"/>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6C7BC89E-4596-4B1A-95B0-7F6B78F51865}"/>
              </a:ext>
            </a:extLst>
          </p:cNvPr>
          <p:cNvSpPr txBox="1"/>
          <p:nvPr/>
        </p:nvSpPr>
        <p:spPr>
          <a:xfrm>
            <a:off x="2592029" y="6407202"/>
            <a:ext cx="1709839" cy="261610"/>
          </a:xfrm>
          <a:prstGeom prst="rect">
            <a:avLst/>
          </a:prstGeom>
          <a:noFill/>
        </p:spPr>
        <p:txBody>
          <a:bodyPr wrap="square" rtlCol="0">
            <a:spAutoFit/>
          </a:bodyPr>
          <a:lstStyle/>
          <a:p>
            <a:r>
              <a:rPr kumimoji="1" lang="ja-JP" altLang="en-US" sz="1100" dirty="0"/>
              <a:t>：マーケットの</a:t>
            </a:r>
            <a:r>
              <a:rPr kumimoji="1" lang="en-US" altLang="ja-JP" sz="1100" dirty="0"/>
              <a:t>75%ile</a:t>
            </a:r>
            <a:endParaRPr kumimoji="1" lang="ja-JP" altLang="en-US" sz="1100" dirty="0"/>
          </a:p>
        </p:txBody>
      </p:sp>
      <p:sp>
        <p:nvSpPr>
          <p:cNvPr id="13" name="テキスト ボックス 12">
            <a:extLst>
              <a:ext uri="{FF2B5EF4-FFF2-40B4-BE49-F238E27FC236}">
                <a16:creationId xmlns:a16="http://schemas.microsoft.com/office/drawing/2014/main" id="{078C70EF-9050-4028-99B2-56841743CA2F}"/>
              </a:ext>
            </a:extLst>
          </p:cNvPr>
          <p:cNvSpPr txBox="1"/>
          <p:nvPr/>
        </p:nvSpPr>
        <p:spPr>
          <a:xfrm>
            <a:off x="797318" y="2122950"/>
            <a:ext cx="5442376" cy="307777"/>
          </a:xfrm>
          <a:prstGeom prst="rect">
            <a:avLst/>
          </a:prstGeom>
          <a:noFill/>
        </p:spPr>
        <p:txBody>
          <a:bodyPr wrap="square" rtlCol="0">
            <a:spAutoFit/>
          </a:bodyPr>
          <a:lstStyle/>
          <a:p>
            <a:r>
              <a:rPr kumimoji="1" lang="ja-JP" altLang="en-US" dirty="0"/>
              <a:t>各職種ごとに報酬水準を設定する</a:t>
            </a:r>
          </a:p>
        </p:txBody>
      </p:sp>
      <p:sp>
        <p:nvSpPr>
          <p:cNvPr id="15" name="正方形/長方形 14">
            <a:extLst>
              <a:ext uri="{FF2B5EF4-FFF2-40B4-BE49-F238E27FC236}">
                <a16:creationId xmlns:a16="http://schemas.microsoft.com/office/drawing/2014/main" id="{2E19F3C2-889F-4D70-83BD-06A3C24CD81D}"/>
              </a:ext>
            </a:extLst>
          </p:cNvPr>
          <p:cNvSpPr/>
          <p:nvPr/>
        </p:nvSpPr>
        <p:spPr>
          <a:xfrm>
            <a:off x="3445692" y="4491114"/>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52C93A3-6CFB-47E5-8A77-9DD0104AA556}"/>
              </a:ext>
            </a:extLst>
          </p:cNvPr>
          <p:cNvSpPr/>
          <p:nvPr/>
        </p:nvSpPr>
        <p:spPr>
          <a:xfrm>
            <a:off x="3445691" y="5593152"/>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46A68DC-2427-43A8-A5D1-61794654E1A2}"/>
              </a:ext>
            </a:extLst>
          </p:cNvPr>
          <p:cNvSpPr/>
          <p:nvPr/>
        </p:nvSpPr>
        <p:spPr>
          <a:xfrm>
            <a:off x="5927421" y="3429000"/>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CE3CC4D2-AF67-497A-9D16-41E844D8C782}"/>
              </a:ext>
            </a:extLst>
          </p:cNvPr>
          <p:cNvSpPr/>
          <p:nvPr/>
        </p:nvSpPr>
        <p:spPr>
          <a:xfrm>
            <a:off x="5924868" y="4491114"/>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F588FADA-83C5-45C9-BFBF-29AB2C8A5677}"/>
              </a:ext>
            </a:extLst>
          </p:cNvPr>
          <p:cNvSpPr/>
          <p:nvPr/>
        </p:nvSpPr>
        <p:spPr>
          <a:xfrm>
            <a:off x="5924867" y="5593152"/>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05DBF2FD-28AC-4209-8AD2-671142046291}"/>
              </a:ext>
            </a:extLst>
          </p:cNvPr>
          <p:cNvSpPr/>
          <p:nvPr/>
        </p:nvSpPr>
        <p:spPr>
          <a:xfrm>
            <a:off x="8404043" y="3429000"/>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6D3106E7-88CF-4028-9D9A-89F6BA34D9AB}"/>
              </a:ext>
            </a:extLst>
          </p:cNvPr>
          <p:cNvSpPr/>
          <p:nvPr/>
        </p:nvSpPr>
        <p:spPr>
          <a:xfrm>
            <a:off x="8401490" y="4491114"/>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9A9AB1FB-C776-41AB-A030-111BC3860578}"/>
              </a:ext>
            </a:extLst>
          </p:cNvPr>
          <p:cNvSpPr/>
          <p:nvPr/>
        </p:nvSpPr>
        <p:spPr>
          <a:xfrm>
            <a:off x="8401489" y="5593152"/>
            <a:ext cx="856177" cy="4128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FCE7E758-3703-4365-93EE-28D00250BADA}"/>
              </a:ext>
            </a:extLst>
          </p:cNvPr>
          <p:cNvSpPr/>
          <p:nvPr/>
        </p:nvSpPr>
        <p:spPr>
          <a:xfrm>
            <a:off x="1779311" y="6445069"/>
            <a:ext cx="856177" cy="1995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36"/>
        <p:cNvGrpSpPr/>
        <p:nvPr/>
      </p:nvGrpSpPr>
      <p:grpSpPr>
        <a:xfrm>
          <a:off x="0" y="0"/>
          <a:ext cx="0" cy="0"/>
          <a:chOff x="0" y="0"/>
          <a:chExt cx="0" cy="0"/>
        </a:xfrm>
      </p:grpSpPr>
      <p:sp>
        <p:nvSpPr>
          <p:cNvPr id="637" name="Google Shape;637;p83"/>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sz="2800" dirty="0">
                <a:latin typeface="MS PGothic"/>
                <a:ea typeface="MS PGothic"/>
                <a:cs typeface="MS PGothic"/>
                <a:sym typeface="MS PGothic"/>
              </a:rPr>
              <a:t>昇給率テーブル</a:t>
            </a:r>
            <a:endParaRPr sz="2800" dirty="0">
              <a:latin typeface="MS PGothic"/>
              <a:ea typeface="MS PGothic"/>
              <a:cs typeface="MS PGothic"/>
              <a:sym typeface="MS PGothic"/>
            </a:endParaRPr>
          </a:p>
        </p:txBody>
      </p:sp>
      <p:sp>
        <p:nvSpPr>
          <p:cNvPr id="638" name="Google Shape;638;p83"/>
          <p:cNvSpPr txBox="1">
            <a:spLocks noGrp="1"/>
          </p:cNvSpPr>
          <p:nvPr>
            <p:ph type="title" idx="4294967295"/>
          </p:nvPr>
        </p:nvSpPr>
        <p:spPr>
          <a:xfrm>
            <a:off x="576000" y="1134599"/>
            <a:ext cx="10928100" cy="5468219"/>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altLang="en-US" sz="1600" dirty="0">
                <a:latin typeface="MS PGothic"/>
                <a:ea typeface="MS PGothic"/>
                <a:cs typeface="MS PGothic"/>
                <a:sym typeface="MS PGothic"/>
              </a:rPr>
              <a:t>業績評価とスキル評価の評価に応じて</a:t>
            </a:r>
            <a:r>
              <a:rPr lang="ja-JP" sz="1600" dirty="0">
                <a:latin typeface="MS PGothic"/>
                <a:ea typeface="MS PGothic"/>
                <a:cs typeface="MS PGothic"/>
                <a:sym typeface="MS PGothic"/>
              </a:rPr>
              <a:t>昇給率が決定する。</a:t>
            </a:r>
            <a:endParaRPr sz="1600" dirty="0">
              <a:latin typeface="MS PGothic"/>
              <a:ea typeface="MS PGothic"/>
              <a:cs typeface="MS PGothic"/>
              <a:sym typeface="MS PGothic"/>
            </a:endParaRPr>
          </a:p>
          <a:p>
            <a:pPr marL="0" lvl="0" indent="0" algn="l" rtl="0">
              <a:spcBef>
                <a:spcPts val="0"/>
              </a:spcBef>
              <a:spcAft>
                <a:spcPts val="0"/>
              </a:spcAft>
              <a:buNone/>
            </a:pPr>
            <a:r>
              <a:rPr lang="ja-JP" sz="1600" dirty="0">
                <a:latin typeface="MS PGothic"/>
                <a:ea typeface="MS PGothic"/>
                <a:cs typeface="MS PGothic"/>
                <a:sym typeface="MS PGothic"/>
              </a:rPr>
              <a:t>なお、昇給率は会社の業績によって、毎年変更される。</a:t>
            </a:r>
            <a:endParaRPr sz="1600" dirty="0">
              <a:latin typeface="MS PGothic"/>
              <a:ea typeface="MS PGothic"/>
              <a:cs typeface="MS PGothic"/>
              <a:sym typeface="MS PGothic"/>
            </a:endParaRPr>
          </a:p>
        </p:txBody>
      </p:sp>
      <p:sp>
        <p:nvSpPr>
          <p:cNvPr id="639" name="Google Shape;639;p83"/>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25</a:t>
            </a:fld>
            <a:endParaRPr/>
          </a:p>
        </p:txBody>
      </p:sp>
      <p:graphicFrame>
        <p:nvGraphicFramePr>
          <p:cNvPr id="13" name="Google Shape;688;p80">
            <a:extLst>
              <a:ext uri="{FF2B5EF4-FFF2-40B4-BE49-F238E27FC236}">
                <a16:creationId xmlns:a16="http://schemas.microsoft.com/office/drawing/2014/main" id="{7FA34AF8-A975-4115-8E42-943BB5C6F37B}"/>
              </a:ext>
            </a:extLst>
          </p:cNvPr>
          <p:cNvGraphicFramePr/>
          <p:nvPr>
            <p:extLst>
              <p:ext uri="{D42A27DB-BD31-4B8C-83A1-F6EECF244321}">
                <p14:modId xmlns:p14="http://schemas.microsoft.com/office/powerpoint/2010/main" val="912601481"/>
              </p:ext>
            </p:extLst>
          </p:nvPr>
        </p:nvGraphicFramePr>
        <p:xfrm>
          <a:off x="2116205" y="2431428"/>
          <a:ext cx="2688125" cy="3634150"/>
        </p:xfrm>
        <a:graphic>
          <a:graphicData uri="http://schemas.openxmlformats.org/drawingml/2006/table">
            <a:tbl>
              <a:tblPr firstRow="1" bandRow="1">
                <a:noFill/>
              </a:tblPr>
              <a:tblGrid>
                <a:gridCol w="1115642">
                  <a:extLst>
                    <a:ext uri="{9D8B030D-6E8A-4147-A177-3AD203B41FA5}">
                      <a16:colId xmlns:a16="http://schemas.microsoft.com/office/drawing/2014/main" val="20000"/>
                    </a:ext>
                  </a:extLst>
                </a:gridCol>
                <a:gridCol w="1572483">
                  <a:extLst>
                    <a:ext uri="{9D8B030D-6E8A-4147-A177-3AD203B41FA5}">
                      <a16:colId xmlns:a16="http://schemas.microsoft.com/office/drawing/2014/main" val="20001"/>
                    </a:ext>
                  </a:extLst>
                </a:gridCol>
              </a:tblGrid>
              <a:tr h="504025">
                <a:tc>
                  <a:txBody>
                    <a:bodyPr/>
                    <a:lstStyle/>
                    <a:p>
                      <a:pPr marL="0" marR="0" lvl="0" indent="0" algn="ctr" rtl="0">
                        <a:spcBef>
                          <a:spcPts val="0"/>
                        </a:spcBef>
                        <a:spcAft>
                          <a:spcPts val="0"/>
                        </a:spcAft>
                        <a:buNone/>
                      </a:pPr>
                      <a:r>
                        <a:rPr lang="ja-JP" altLang="en-US" b="1" dirty="0">
                          <a:solidFill>
                            <a:schemeClr val="bg1"/>
                          </a:solidFill>
                          <a:latin typeface="Arial"/>
                          <a:ea typeface="Arial"/>
                          <a:cs typeface="Arial"/>
                          <a:sym typeface="Arial"/>
                        </a:rPr>
                        <a:t>評価ランク</a:t>
                      </a:r>
                      <a:endParaRPr b="1" dirty="0">
                        <a:solidFill>
                          <a:schemeClr val="bg1"/>
                        </a:solidFill>
                        <a:latin typeface="Arial"/>
                        <a:ea typeface="Arial"/>
                        <a:cs typeface="Arial"/>
                        <a:sym typeface="Aria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b="1" dirty="0">
                          <a:solidFill>
                            <a:schemeClr val="bg1"/>
                          </a:solidFill>
                        </a:rPr>
                        <a:t>昇給率</a:t>
                      </a:r>
                      <a:endParaRPr b="1" dirty="0">
                        <a:solidFill>
                          <a:schemeClr val="bg1"/>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626025">
                <a:tc>
                  <a:txBody>
                    <a:bodyPr/>
                    <a:lstStyle/>
                    <a:p>
                      <a:pPr marL="0" lvl="0" indent="0" algn="ctr" rtl="0">
                        <a:spcBef>
                          <a:spcPts val="0"/>
                        </a:spcBef>
                        <a:spcAft>
                          <a:spcPts val="0"/>
                        </a:spcAft>
                        <a:buSzPts val="1100"/>
                        <a:buNone/>
                      </a:pPr>
                      <a:r>
                        <a:rPr lang="en-US" b="1" dirty="0">
                          <a:solidFill>
                            <a:srgbClr val="FFFFFF"/>
                          </a:solidFill>
                        </a:rPr>
                        <a:t>S</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5%</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1"/>
                  </a:ext>
                </a:extLst>
              </a:tr>
              <a:tr h="626025">
                <a:tc>
                  <a:txBody>
                    <a:bodyPr/>
                    <a:lstStyle/>
                    <a:p>
                      <a:pPr marL="0" lvl="0" indent="0" algn="ctr" rtl="0">
                        <a:spcBef>
                          <a:spcPts val="0"/>
                        </a:spcBef>
                        <a:spcAft>
                          <a:spcPts val="0"/>
                        </a:spcAft>
                        <a:buSzPts val="1100"/>
                        <a:buNone/>
                      </a:pPr>
                      <a:r>
                        <a:rPr lang="en-US" b="1" dirty="0">
                          <a:solidFill>
                            <a:srgbClr val="FFFFFF"/>
                          </a:solidFill>
                        </a:rPr>
                        <a:t>A</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3%</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2"/>
                  </a:ext>
                </a:extLst>
              </a:tr>
              <a:tr h="626025">
                <a:tc>
                  <a:txBody>
                    <a:bodyPr/>
                    <a:lstStyle/>
                    <a:p>
                      <a:pPr marL="0" lvl="0" indent="0" algn="ctr" rtl="0">
                        <a:spcBef>
                          <a:spcPts val="0"/>
                        </a:spcBef>
                        <a:spcAft>
                          <a:spcPts val="0"/>
                        </a:spcAft>
                        <a:buNone/>
                      </a:pPr>
                      <a:r>
                        <a:rPr lang="en-US" b="1" dirty="0">
                          <a:solidFill>
                            <a:srgbClr val="FFFFFF"/>
                          </a:solidFill>
                        </a:rPr>
                        <a:t>B</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1%</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3"/>
                  </a:ext>
                </a:extLst>
              </a:tr>
              <a:tr h="626025">
                <a:tc>
                  <a:txBody>
                    <a:bodyPr/>
                    <a:lstStyle/>
                    <a:p>
                      <a:pPr marL="0" lvl="0" indent="0" algn="ctr" rtl="0">
                        <a:spcBef>
                          <a:spcPts val="0"/>
                        </a:spcBef>
                        <a:spcAft>
                          <a:spcPts val="0"/>
                        </a:spcAft>
                        <a:buNone/>
                      </a:pPr>
                      <a:r>
                        <a:rPr lang="en-US" b="1" dirty="0">
                          <a:solidFill>
                            <a:srgbClr val="FFFFFF"/>
                          </a:solidFill>
                        </a:rPr>
                        <a:t>C</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altLang="ja-JP" b="1" dirty="0">
                          <a:solidFill>
                            <a:schemeClr val="tx1"/>
                          </a:solidFill>
                        </a:rPr>
                        <a:t>0%</a:t>
                      </a:r>
                      <a:endParaRPr b="1" dirty="0">
                        <a:solidFill>
                          <a:schemeClr val="tx1"/>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4"/>
                  </a:ext>
                </a:extLst>
              </a:tr>
              <a:tr h="626025">
                <a:tc>
                  <a:txBody>
                    <a:bodyPr/>
                    <a:lstStyle/>
                    <a:p>
                      <a:pPr marL="0" lvl="0" indent="0" algn="ctr" rtl="0">
                        <a:spcBef>
                          <a:spcPts val="0"/>
                        </a:spcBef>
                        <a:spcAft>
                          <a:spcPts val="0"/>
                        </a:spcAft>
                        <a:buNone/>
                      </a:pPr>
                      <a:r>
                        <a:rPr lang="en-US" b="1" dirty="0">
                          <a:solidFill>
                            <a:srgbClr val="FFFFFF"/>
                          </a:solidFill>
                        </a:rPr>
                        <a:t>D</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b="1" dirty="0">
                          <a:solidFill>
                            <a:schemeClr val="tx1"/>
                          </a:solidFill>
                        </a:rPr>
                        <a:t>-</a:t>
                      </a:r>
                      <a:r>
                        <a:rPr lang="en-US" altLang="ja-JP" b="1" dirty="0">
                          <a:solidFill>
                            <a:schemeClr val="tx1"/>
                          </a:solidFill>
                        </a:rPr>
                        <a:t>5%</a:t>
                      </a:r>
                      <a:endParaRPr b="1" dirty="0">
                        <a:solidFill>
                          <a:schemeClr val="tx1"/>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5"/>
                  </a:ext>
                </a:extLst>
              </a:tr>
            </a:tbl>
          </a:graphicData>
        </a:graphic>
      </p:graphicFrame>
      <p:graphicFrame>
        <p:nvGraphicFramePr>
          <p:cNvPr id="6" name="Google Shape;688;p80">
            <a:extLst>
              <a:ext uri="{FF2B5EF4-FFF2-40B4-BE49-F238E27FC236}">
                <a16:creationId xmlns:a16="http://schemas.microsoft.com/office/drawing/2014/main" id="{3D242BE1-7E2C-400F-AE2C-F38EC85C0FD5}"/>
              </a:ext>
            </a:extLst>
          </p:cNvPr>
          <p:cNvGraphicFramePr/>
          <p:nvPr/>
        </p:nvGraphicFramePr>
        <p:xfrm>
          <a:off x="7247005" y="2431428"/>
          <a:ext cx="2688125" cy="3008125"/>
        </p:xfrm>
        <a:graphic>
          <a:graphicData uri="http://schemas.openxmlformats.org/drawingml/2006/table">
            <a:tbl>
              <a:tblPr firstRow="1" bandRow="1">
                <a:noFill/>
              </a:tblPr>
              <a:tblGrid>
                <a:gridCol w="1115642">
                  <a:extLst>
                    <a:ext uri="{9D8B030D-6E8A-4147-A177-3AD203B41FA5}">
                      <a16:colId xmlns:a16="http://schemas.microsoft.com/office/drawing/2014/main" val="20000"/>
                    </a:ext>
                  </a:extLst>
                </a:gridCol>
                <a:gridCol w="1572483">
                  <a:extLst>
                    <a:ext uri="{9D8B030D-6E8A-4147-A177-3AD203B41FA5}">
                      <a16:colId xmlns:a16="http://schemas.microsoft.com/office/drawing/2014/main" val="20001"/>
                    </a:ext>
                  </a:extLst>
                </a:gridCol>
              </a:tblGrid>
              <a:tr h="504025">
                <a:tc>
                  <a:txBody>
                    <a:bodyPr/>
                    <a:lstStyle/>
                    <a:p>
                      <a:pPr marL="0" marR="0" lvl="0" indent="0" algn="ctr" rtl="0">
                        <a:spcBef>
                          <a:spcPts val="0"/>
                        </a:spcBef>
                        <a:spcAft>
                          <a:spcPts val="0"/>
                        </a:spcAft>
                        <a:buNone/>
                      </a:pPr>
                      <a:r>
                        <a:rPr lang="ja-JP" altLang="en-US" b="1" dirty="0">
                          <a:solidFill>
                            <a:schemeClr val="bg1"/>
                          </a:solidFill>
                          <a:latin typeface="Arial"/>
                          <a:ea typeface="Arial"/>
                          <a:cs typeface="Arial"/>
                          <a:sym typeface="Arial"/>
                        </a:rPr>
                        <a:t>評価ランク</a:t>
                      </a:r>
                      <a:endParaRPr b="1" dirty="0">
                        <a:solidFill>
                          <a:schemeClr val="bg1"/>
                        </a:solidFill>
                        <a:latin typeface="Arial"/>
                        <a:ea typeface="Arial"/>
                        <a:cs typeface="Arial"/>
                        <a:sym typeface="Aria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b="1" dirty="0">
                          <a:solidFill>
                            <a:schemeClr val="bg1"/>
                          </a:solidFill>
                        </a:rPr>
                        <a:t>昇給率</a:t>
                      </a:r>
                      <a:endParaRPr b="1" dirty="0">
                        <a:solidFill>
                          <a:schemeClr val="bg1"/>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626025">
                <a:tc>
                  <a:txBody>
                    <a:bodyPr/>
                    <a:lstStyle/>
                    <a:p>
                      <a:pPr marL="0" lvl="0" indent="0" algn="ctr" rtl="0">
                        <a:spcBef>
                          <a:spcPts val="0"/>
                        </a:spcBef>
                        <a:spcAft>
                          <a:spcPts val="0"/>
                        </a:spcAft>
                        <a:buSzPts val="1100"/>
                        <a:buNone/>
                      </a:pPr>
                      <a:r>
                        <a:rPr lang="en-US" altLang="ja-JP" b="1" dirty="0">
                          <a:solidFill>
                            <a:srgbClr val="FFFFFF"/>
                          </a:solidFill>
                        </a:rPr>
                        <a:t>3</a:t>
                      </a:r>
                      <a:r>
                        <a:rPr lang="ja-JP" altLang="en-US" b="1" dirty="0">
                          <a:solidFill>
                            <a:srgbClr val="FFFFFF"/>
                          </a:solidFill>
                        </a:rPr>
                        <a:t>個以上</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5%</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1"/>
                  </a:ext>
                </a:extLst>
              </a:tr>
              <a:tr h="626025">
                <a:tc>
                  <a:txBody>
                    <a:bodyPr/>
                    <a:lstStyle/>
                    <a:p>
                      <a:pPr marL="0" lvl="0" indent="0" algn="ctr" rtl="0">
                        <a:spcBef>
                          <a:spcPts val="0"/>
                        </a:spcBef>
                        <a:spcAft>
                          <a:spcPts val="0"/>
                        </a:spcAft>
                        <a:buSzPts val="1100"/>
                        <a:buNone/>
                      </a:pPr>
                      <a:r>
                        <a:rPr lang="en-US" altLang="ja-JP" b="1" dirty="0">
                          <a:solidFill>
                            <a:srgbClr val="FFFFFF"/>
                          </a:solidFill>
                        </a:rPr>
                        <a:t>2</a:t>
                      </a:r>
                      <a:r>
                        <a:rPr lang="ja-JP" altLang="en-US" b="1" dirty="0">
                          <a:solidFill>
                            <a:srgbClr val="FFFFFF"/>
                          </a:solidFill>
                        </a:rPr>
                        <a:t>個</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3%</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2"/>
                  </a:ext>
                </a:extLst>
              </a:tr>
              <a:tr h="626025">
                <a:tc>
                  <a:txBody>
                    <a:bodyPr/>
                    <a:lstStyle/>
                    <a:p>
                      <a:pPr marL="0" lvl="0" indent="0" algn="ctr" rtl="0">
                        <a:spcBef>
                          <a:spcPts val="0"/>
                        </a:spcBef>
                        <a:spcAft>
                          <a:spcPts val="0"/>
                        </a:spcAft>
                        <a:buNone/>
                      </a:pPr>
                      <a:r>
                        <a:rPr lang="en-US" altLang="ja-JP" b="1" dirty="0">
                          <a:solidFill>
                            <a:srgbClr val="FFFFFF"/>
                          </a:solidFill>
                        </a:rPr>
                        <a:t>1</a:t>
                      </a:r>
                      <a:r>
                        <a:rPr lang="ja-JP" altLang="en-US" b="1" dirty="0">
                          <a:solidFill>
                            <a:srgbClr val="FFFFFF"/>
                          </a:solidFill>
                        </a:rPr>
                        <a:t>個</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b="1" dirty="0"/>
                        <a:t>1%</a:t>
                      </a:r>
                      <a:endParaRPr b="1" dirty="0"/>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3"/>
                  </a:ext>
                </a:extLst>
              </a:tr>
              <a:tr h="626025">
                <a:tc>
                  <a:txBody>
                    <a:bodyPr/>
                    <a:lstStyle/>
                    <a:p>
                      <a:pPr marL="0" lvl="0" indent="0" algn="ctr" rtl="0">
                        <a:spcBef>
                          <a:spcPts val="0"/>
                        </a:spcBef>
                        <a:spcAft>
                          <a:spcPts val="0"/>
                        </a:spcAft>
                        <a:buNone/>
                      </a:pPr>
                      <a:r>
                        <a:rPr lang="en-US" altLang="ja-JP" b="1" dirty="0">
                          <a:solidFill>
                            <a:srgbClr val="FFFFFF"/>
                          </a:solidFill>
                        </a:rPr>
                        <a:t>0</a:t>
                      </a:r>
                      <a:r>
                        <a:rPr lang="ja-JP" altLang="en-US" b="1" dirty="0">
                          <a:solidFill>
                            <a:srgbClr val="FFFFFF"/>
                          </a:solidFill>
                        </a:rPr>
                        <a:t>個</a:t>
                      </a:r>
                      <a:endParaRPr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en-US" altLang="ja-JP" b="1" dirty="0">
                          <a:solidFill>
                            <a:schemeClr val="tx1"/>
                          </a:solidFill>
                        </a:rPr>
                        <a:t>0%</a:t>
                      </a:r>
                      <a:endParaRPr b="1" dirty="0">
                        <a:solidFill>
                          <a:schemeClr val="tx1"/>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4"/>
                  </a:ext>
                </a:extLst>
              </a:tr>
            </a:tbl>
          </a:graphicData>
        </a:graphic>
      </p:graphicFrame>
      <p:sp>
        <p:nvSpPr>
          <p:cNvPr id="7" name="テキスト ボックス 6">
            <a:extLst>
              <a:ext uri="{FF2B5EF4-FFF2-40B4-BE49-F238E27FC236}">
                <a16:creationId xmlns:a16="http://schemas.microsoft.com/office/drawing/2014/main" id="{78CE849F-C81E-402F-A02C-41EEF0C9EA26}"/>
              </a:ext>
            </a:extLst>
          </p:cNvPr>
          <p:cNvSpPr txBox="1"/>
          <p:nvPr/>
        </p:nvSpPr>
        <p:spPr>
          <a:xfrm>
            <a:off x="2116205" y="1975454"/>
            <a:ext cx="3478394" cy="338554"/>
          </a:xfrm>
          <a:prstGeom prst="rect">
            <a:avLst/>
          </a:prstGeom>
          <a:noFill/>
        </p:spPr>
        <p:txBody>
          <a:bodyPr wrap="square" rtlCol="0">
            <a:spAutoFit/>
          </a:bodyPr>
          <a:lstStyle/>
          <a:p>
            <a:r>
              <a:rPr kumimoji="1" lang="ja-JP" altLang="en-US" sz="1600" b="1" u="sng" dirty="0">
                <a:latin typeface="+mn-ea"/>
                <a:ea typeface="+mn-ea"/>
              </a:rPr>
              <a:t>■業績評価における昇給率</a:t>
            </a:r>
            <a:endParaRPr kumimoji="1" lang="en-US" altLang="ja-JP" sz="1600" b="1" u="sng" dirty="0">
              <a:latin typeface="+mn-ea"/>
              <a:ea typeface="+mn-ea"/>
            </a:endParaRPr>
          </a:p>
        </p:txBody>
      </p:sp>
      <p:sp>
        <p:nvSpPr>
          <p:cNvPr id="8" name="テキスト ボックス 7">
            <a:extLst>
              <a:ext uri="{FF2B5EF4-FFF2-40B4-BE49-F238E27FC236}">
                <a16:creationId xmlns:a16="http://schemas.microsoft.com/office/drawing/2014/main" id="{B7192A14-2FCF-4663-850E-84ACA2B230A0}"/>
              </a:ext>
            </a:extLst>
          </p:cNvPr>
          <p:cNvSpPr txBox="1"/>
          <p:nvPr/>
        </p:nvSpPr>
        <p:spPr>
          <a:xfrm>
            <a:off x="7247005" y="1975454"/>
            <a:ext cx="3478394" cy="338554"/>
          </a:xfrm>
          <a:prstGeom prst="rect">
            <a:avLst/>
          </a:prstGeom>
          <a:noFill/>
        </p:spPr>
        <p:txBody>
          <a:bodyPr wrap="square" rtlCol="0">
            <a:spAutoFit/>
          </a:bodyPr>
          <a:lstStyle/>
          <a:p>
            <a:r>
              <a:rPr kumimoji="1" lang="ja-JP" altLang="en-US" sz="1600" b="1" u="sng" dirty="0">
                <a:latin typeface="+mj-ea"/>
                <a:ea typeface="+mj-ea"/>
              </a:rPr>
              <a:t>■スキル評価における昇給率</a:t>
            </a:r>
            <a:endParaRPr kumimoji="1" lang="en-US" altLang="ja-JP" sz="1600" b="1" u="sng" dirty="0">
              <a:latin typeface="+mj-ea"/>
              <a:ea typeface="+mj-ea"/>
            </a:endParaRPr>
          </a:p>
        </p:txBody>
      </p:sp>
    </p:spTree>
    <p:extLst>
      <p:ext uri="{BB962C8B-B14F-4D97-AF65-F5344CB8AC3E}">
        <p14:creationId xmlns:p14="http://schemas.microsoft.com/office/powerpoint/2010/main" val="2747695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933ED4-1F34-4EF7-AE68-532DF4782B07}"/>
              </a:ext>
            </a:extLst>
          </p:cNvPr>
          <p:cNvSpPr>
            <a:spLocks noGrp="1"/>
          </p:cNvSpPr>
          <p:nvPr>
            <p:ph type="title"/>
          </p:nvPr>
        </p:nvSpPr>
        <p:spPr/>
        <p:txBody>
          <a:bodyPr/>
          <a:lstStyle/>
          <a:p>
            <a:r>
              <a:rPr kumimoji="1" lang="ja-JP" altLang="en-US" sz="2800" dirty="0">
                <a:latin typeface="+mj-ea"/>
                <a:ea typeface="+mj-ea"/>
              </a:rPr>
              <a:t>業績連動賞与</a:t>
            </a:r>
            <a:r>
              <a:rPr kumimoji="1" lang="en-US" altLang="ja-JP" sz="2800" dirty="0">
                <a:latin typeface="+mj-ea"/>
                <a:ea typeface="+mj-ea"/>
              </a:rPr>
              <a:t>(</a:t>
            </a:r>
            <a:r>
              <a:rPr kumimoji="1" lang="en-US" altLang="ja-JP" sz="2800" dirty="0" err="1">
                <a:latin typeface="+mj-ea"/>
                <a:ea typeface="+mj-ea"/>
              </a:rPr>
              <a:t>CxO</a:t>
            </a:r>
            <a:r>
              <a:rPr kumimoji="1" lang="ja-JP" altLang="en-US" sz="2800" dirty="0">
                <a:latin typeface="+mj-ea"/>
                <a:ea typeface="+mj-ea"/>
              </a:rPr>
              <a:t>以外</a:t>
            </a:r>
            <a:r>
              <a:rPr kumimoji="1" lang="en-US" altLang="ja-JP" sz="2800" dirty="0">
                <a:latin typeface="+mj-ea"/>
                <a:ea typeface="+mj-ea"/>
              </a:rPr>
              <a:t>)</a:t>
            </a:r>
            <a:endParaRPr kumimoji="1" lang="ja-JP" altLang="en-US" sz="2800" dirty="0">
              <a:latin typeface="+mj-ea"/>
              <a:ea typeface="+mj-ea"/>
            </a:endParaRPr>
          </a:p>
        </p:txBody>
      </p:sp>
      <p:sp>
        <p:nvSpPr>
          <p:cNvPr id="3" name="タイトル 2">
            <a:extLst>
              <a:ext uri="{FF2B5EF4-FFF2-40B4-BE49-F238E27FC236}">
                <a16:creationId xmlns:a16="http://schemas.microsoft.com/office/drawing/2014/main" id="{29A2B403-AA6D-44C6-A701-1F6B81C1140B}"/>
              </a:ext>
            </a:extLst>
          </p:cNvPr>
          <p:cNvSpPr>
            <a:spLocks noGrp="1"/>
          </p:cNvSpPr>
          <p:nvPr>
            <p:ph type="title" idx="4294967295"/>
          </p:nvPr>
        </p:nvSpPr>
        <p:spPr>
          <a:xfrm>
            <a:off x="498626" y="996354"/>
            <a:ext cx="10928100" cy="1256738"/>
          </a:xfrm>
        </p:spPr>
        <p:txBody>
          <a:bodyPr/>
          <a:lstStyle/>
          <a:p>
            <a:r>
              <a:rPr kumimoji="1" lang="ja-JP" altLang="en-US" sz="1600" dirty="0">
                <a:latin typeface="+mn-ea"/>
                <a:ea typeface="+mn-ea"/>
              </a:rPr>
              <a:t>各会社ごとに利益が出た場合に、各子会社の評価</a:t>
            </a:r>
            <a:r>
              <a:rPr kumimoji="1" lang="en-US" altLang="ja-JP" sz="1600" dirty="0">
                <a:latin typeface="+mn-ea"/>
                <a:ea typeface="+mn-ea"/>
              </a:rPr>
              <a:t>(Group CEO</a:t>
            </a:r>
            <a:r>
              <a:rPr kumimoji="1" lang="ja-JP" altLang="en-US" sz="1600" dirty="0">
                <a:latin typeface="+mn-ea"/>
                <a:ea typeface="+mn-ea"/>
              </a:rPr>
              <a:t>が実施</a:t>
            </a:r>
            <a:r>
              <a:rPr kumimoji="1" lang="en-US" altLang="ja-JP" sz="1600" dirty="0">
                <a:latin typeface="+mn-ea"/>
                <a:ea typeface="+mn-ea"/>
              </a:rPr>
              <a:t>)</a:t>
            </a:r>
            <a:r>
              <a:rPr kumimoji="1" lang="ja-JP" altLang="en-US" sz="1600" dirty="0">
                <a:latin typeface="+mn-ea"/>
                <a:ea typeface="+mn-ea"/>
              </a:rPr>
              <a:t>、個人の評価、グレードごとの賞与標準額に応じて業績連動賞与を支給する。なお、業績連動賞与は</a:t>
            </a:r>
            <a:r>
              <a:rPr lang="ja-JP" altLang="en-US" sz="1600" dirty="0">
                <a:latin typeface="+mn-ea"/>
                <a:ea typeface="+mn-ea"/>
              </a:rPr>
              <a:t>会社の業績によって支給しない場合もある。</a:t>
            </a:r>
            <a:br>
              <a:rPr lang="en-US" altLang="ja-JP" sz="1600" dirty="0">
                <a:latin typeface="+mn-ea"/>
                <a:ea typeface="+mn-ea"/>
              </a:rPr>
            </a:br>
            <a:br>
              <a:rPr lang="en-US" altLang="ja-JP" sz="1600" dirty="0">
                <a:latin typeface="+mn-ea"/>
                <a:ea typeface="+mn-ea"/>
              </a:rPr>
            </a:br>
            <a:r>
              <a:rPr lang="en-US" altLang="ja-JP" sz="1600" dirty="0">
                <a:latin typeface="+mn-ea"/>
                <a:ea typeface="+mn-ea"/>
              </a:rPr>
              <a:t>【</a:t>
            </a:r>
            <a:r>
              <a:rPr lang="ja-JP" altLang="en-US" sz="1600" dirty="0">
                <a:latin typeface="+mn-ea"/>
                <a:ea typeface="+mn-ea"/>
              </a:rPr>
              <a:t>業績連動賞与額の決定プロセス</a:t>
            </a:r>
            <a:r>
              <a:rPr lang="en-US" altLang="ja-JP" sz="1600" dirty="0">
                <a:latin typeface="+mn-ea"/>
                <a:ea typeface="+mn-ea"/>
              </a:rPr>
              <a:t>】</a:t>
            </a:r>
            <a:br>
              <a:rPr kumimoji="1" lang="en-US" altLang="ja-JP" sz="1600" dirty="0">
                <a:latin typeface="+mn-ea"/>
                <a:ea typeface="+mn-ea"/>
              </a:rPr>
            </a:br>
            <a:endParaRPr kumimoji="1" lang="ja-JP" altLang="en-US" sz="1600" dirty="0">
              <a:latin typeface="+mn-ea"/>
              <a:ea typeface="+mn-ea"/>
            </a:endParaRPr>
          </a:p>
        </p:txBody>
      </p:sp>
      <p:sp>
        <p:nvSpPr>
          <p:cNvPr id="4" name="スライド番号プレースホルダー 3">
            <a:extLst>
              <a:ext uri="{FF2B5EF4-FFF2-40B4-BE49-F238E27FC236}">
                <a16:creationId xmlns:a16="http://schemas.microsoft.com/office/drawing/2014/main" id="{7DB508EC-8CC2-4F2B-B001-603079E42755}"/>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26</a:t>
            </a:fld>
            <a:endParaRPr lang="ja-JP" altLang="en-US"/>
          </a:p>
        </p:txBody>
      </p:sp>
      <p:graphicFrame>
        <p:nvGraphicFramePr>
          <p:cNvPr id="5" name="Google Shape;320;p64">
            <a:extLst>
              <a:ext uri="{FF2B5EF4-FFF2-40B4-BE49-F238E27FC236}">
                <a16:creationId xmlns:a16="http://schemas.microsoft.com/office/drawing/2014/main" id="{31864529-C007-41B6-9D96-01EC8D6EAE3E}"/>
              </a:ext>
            </a:extLst>
          </p:cNvPr>
          <p:cNvGraphicFramePr/>
          <p:nvPr>
            <p:extLst>
              <p:ext uri="{D42A27DB-BD31-4B8C-83A1-F6EECF244321}">
                <p14:modId xmlns:p14="http://schemas.microsoft.com/office/powerpoint/2010/main" val="2941378853"/>
              </p:ext>
            </p:extLst>
          </p:nvPr>
        </p:nvGraphicFramePr>
        <p:xfrm>
          <a:off x="6446320" y="2615800"/>
          <a:ext cx="2628181" cy="2362240"/>
        </p:xfrm>
        <a:graphic>
          <a:graphicData uri="http://schemas.openxmlformats.org/drawingml/2006/table">
            <a:tbl>
              <a:tblPr>
                <a:noFill/>
                <a:tableStyleId>{3EBB8C7F-62F0-42B7-BCC9-38FDB687F34F}</a:tableStyleId>
              </a:tblPr>
              <a:tblGrid>
                <a:gridCol w="1260286">
                  <a:extLst>
                    <a:ext uri="{9D8B030D-6E8A-4147-A177-3AD203B41FA5}">
                      <a16:colId xmlns:a16="http://schemas.microsoft.com/office/drawing/2014/main" val="20000"/>
                    </a:ext>
                  </a:extLst>
                </a:gridCol>
                <a:gridCol w="1367895">
                  <a:extLst>
                    <a:ext uri="{9D8B030D-6E8A-4147-A177-3AD203B41FA5}">
                      <a16:colId xmlns:a16="http://schemas.microsoft.com/office/drawing/2014/main" val="20001"/>
                    </a:ext>
                  </a:extLst>
                </a:gridCol>
              </a:tblGrid>
              <a:tr h="244252">
                <a:tc>
                  <a:txBody>
                    <a:bodyPr/>
                    <a:lstStyle/>
                    <a:p>
                      <a:pPr marL="0" marR="0" lvl="0" indent="0" algn="ctr" rtl="0">
                        <a:lnSpc>
                          <a:spcPct val="100000"/>
                        </a:lnSpc>
                        <a:spcBef>
                          <a:spcPts val="0"/>
                        </a:spcBef>
                        <a:spcAft>
                          <a:spcPts val="0"/>
                        </a:spcAft>
                        <a:buNone/>
                      </a:pPr>
                      <a:r>
                        <a:rPr lang="ja-JP" sz="1200" dirty="0">
                          <a:solidFill>
                            <a:srgbClr val="FFFFFF"/>
                          </a:solidFill>
                          <a:latin typeface="+mn-lt"/>
                        </a:rPr>
                        <a:t>Grade</a:t>
                      </a:r>
                      <a:endParaRPr sz="1200" dirty="0">
                        <a:solidFill>
                          <a:srgbClr val="FFFFFF"/>
                        </a:solidFill>
                        <a:latin typeface="+mn-lt"/>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ja-JP" altLang="en-US" sz="1200" dirty="0">
                          <a:solidFill>
                            <a:srgbClr val="FFFFFF"/>
                          </a:solidFill>
                          <a:latin typeface="+mn-lt"/>
                        </a:rPr>
                        <a:t>賞与</a:t>
                      </a:r>
                      <a:endParaRPr lang="en-US" altLang="ja-JP" sz="1200" dirty="0">
                        <a:solidFill>
                          <a:srgbClr val="FFFFFF"/>
                        </a:solidFill>
                        <a:latin typeface="+mn-lt"/>
                      </a:endParaRPr>
                    </a:p>
                    <a:p>
                      <a:pPr marL="0" marR="0" lvl="0" indent="0" algn="ctr" rtl="0">
                        <a:lnSpc>
                          <a:spcPct val="100000"/>
                        </a:lnSpc>
                        <a:spcBef>
                          <a:spcPts val="0"/>
                        </a:spcBef>
                        <a:spcAft>
                          <a:spcPts val="0"/>
                        </a:spcAft>
                        <a:buNone/>
                      </a:pPr>
                      <a:r>
                        <a:rPr lang="ja-JP" altLang="en-US" sz="1200" dirty="0">
                          <a:solidFill>
                            <a:srgbClr val="FFFFFF"/>
                          </a:solidFill>
                          <a:latin typeface="+mn-lt"/>
                        </a:rPr>
                        <a:t>標準額</a:t>
                      </a:r>
                      <a:endParaRPr lang="en-US" altLang="ja-JP" sz="1200" dirty="0">
                        <a:solidFill>
                          <a:srgbClr val="FFFFFF"/>
                        </a:solidFill>
                        <a:latin typeface="+mn-lt"/>
                      </a:endParaRPr>
                    </a:p>
                    <a:p>
                      <a:pPr marL="0" marR="0" lvl="0" indent="0" algn="ctr" rtl="0">
                        <a:lnSpc>
                          <a:spcPct val="100000"/>
                        </a:lnSpc>
                        <a:spcBef>
                          <a:spcPts val="0"/>
                        </a:spcBef>
                        <a:spcAft>
                          <a:spcPts val="0"/>
                        </a:spcAft>
                        <a:buNone/>
                      </a:pPr>
                      <a:r>
                        <a:rPr lang="en-US" altLang="ja-JP" sz="1100" dirty="0">
                          <a:solidFill>
                            <a:srgbClr val="FFFFFF"/>
                          </a:solidFill>
                          <a:latin typeface="+mn-lt"/>
                        </a:rPr>
                        <a:t>(</a:t>
                      </a:r>
                      <a:r>
                        <a:rPr lang="ja-JP" altLang="en-US" sz="1100" dirty="0">
                          <a:solidFill>
                            <a:srgbClr val="FFFFFF"/>
                          </a:solidFill>
                          <a:latin typeface="+mn-lt"/>
                        </a:rPr>
                        <a:t>毎年変動</a:t>
                      </a:r>
                      <a:r>
                        <a:rPr lang="en-US" altLang="ja-JP" sz="1100" dirty="0">
                          <a:solidFill>
                            <a:srgbClr val="FFFFFF"/>
                          </a:solidFill>
                          <a:latin typeface="+mn-lt"/>
                        </a:rPr>
                        <a:t>)</a:t>
                      </a:r>
                      <a:endParaRPr sz="1200" dirty="0">
                        <a:solidFill>
                          <a:srgbClr val="FFFFFF"/>
                        </a:solidFill>
                        <a:latin typeface="+mn-lt"/>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443001">
                <a:tc>
                  <a:txBody>
                    <a:bodyPr/>
                    <a:lstStyle/>
                    <a:p>
                      <a:pPr marL="0" marR="0" lvl="0" indent="0" algn="l"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Principal</a:t>
                      </a:r>
                      <a:r>
                        <a:rPr lang="ja-JP" altLang="en-US" sz="1200" u="none" strike="noStrike" cap="none" dirty="0">
                          <a:solidFill>
                            <a:srgbClr val="FFFFFF"/>
                          </a:solidFill>
                          <a:latin typeface="+mn-lt"/>
                          <a:ea typeface="Arial"/>
                          <a:cs typeface="Arial"/>
                          <a:sym typeface="Arial"/>
                        </a:rPr>
                        <a:t> </a:t>
                      </a:r>
                      <a:r>
                        <a:rPr lang="en-US" sz="1200" u="none" strike="noStrike" cap="none" dirty="0">
                          <a:solidFill>
                            <a:srgbClr val="FFFFFF"/>
                          </a:solidFill>
                          <a:latin typeface="+mn-lt"/>
                          <a:ea typeface="Arial"/>
                          <a:cs typeface="Arial"/>
                          <a:sym typeface="Arial"/>
                        </a:rPr>
                        <a:t>/</a:t>
                      </a:r>
                    </a:p>
                    <a:p>
                      <a:pPr marL="0" marR="0" lvl="0" indent="0" algn="l"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Senior Manager</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500,000</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1"/>
                  </a:ext>
                </a:extLst>
              </a:tr>
              <a:tr h="460314">
                <a:tc>
                  <a:txBody>
                    <a:bodyPr/>
                    <a:lstStyle/>
                    <a:p>
                      <a:pPr marL="0" marR="0" lvl="0" indent="0" algn="l" rtl="0">
                        <a:lnSpc>
                          <a:spcPct val="100000"/>
                        </a:lnSpc>
                        <a:spcBef>
                          <a:spcPts val="0"/>
                        </a:spcBef>
                        <a:spcAft>
                          <a:spcPts val="0"/>
                        </a:spcAft>
                        <a:buClr>
                          <a:schemeClr val="dk1"/>
                        </a:buClr>
                        <a:buSzPts val="1100"/>
                        <a:buFont typeface="Arial"/>
                        <a:buNone/>
                      </a:pPr>
                      <a:r>
                        <a:rPr lang="en-US" altLang="ja-JP" sz="1200" u="none" strike="noStrike" cap="none" dirty="0">
                          <a:solidFill>
                            <a:srgbClr val="FFFFFF"/>
                          </a:solidFill>
                          <a:latin typeface="+mn-lt"/>
                          <a:ea typeface="Arial"/>
                          <a:cs typeface="Arial"/>
                          <a:sym typeface="Arial"/>
                        </a:rPr>
                        <a:t>Senior Developer /</a:t>
                      </a:r>
                    </a:p>
                    <a:p>
                      <a:pPr marL="0" marR="0" lvl="0" indent="0" algn="l" rtl="0">
                        <a:lnSpc>
                          <a:spcPct val="100000"/>
                        </a:lnSpc>
                        <a:spcBef>
                          <a:spcPts val="0"/>
                        </a:spcBef>
                        <a:spcAft>
                          <a:spcPts val="0"/>
                        </a:spcAft>
                        <a:buClr>
                          <a:schemeClr val="dk1"/>
                        </a:buClr>
                        <a:buSzPts val="1100"/>
                        <a:buFont typeface="Arial"/>
                        <a:buNone/>
                      </a:pPr>
                      <a:r>
                        <a:rPr lang="en-US" altLang="ja-JP" sz="1200" u="none" strike="noStrike" cap="none" dirty="0">
                          <a:solidFill>
                            <a:srgbClr val="FFFFFF"/>
                          </a:solidFill>
                          <a:latin typeface="+mn-lt"/>
                          <a:ea typeface="Arial"/>
                          <a:cs typeface="Arial"/>
                          <a:sym typeface="Arial"/>
                        </a:rPr>
                        <a:t>Manager</a:t>
                      </a: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300,000</a:t>
                      </a: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2"/>
                  </a:ext>
                </a:extLst>
              </a:tr>
              <a:tr h="443001">
                <a:tc>
                  <a:txBody>
                    <a:bodyPr/>
                    <a:lstStyle/>
                    <a:p>
                      <a:pPr marL="0" marR="0" lvl="0" indent="0" algn="l"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Developer /</a:t>
                      </a:r>
                    </a:p>
                    <a:p>
                      <a:pPr marL="0" marR="0" lvl="0" indent="0" algn="l"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Associate</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100,000</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9" name="Google Shape;713;p81">
            <a:extLst>
              <a:ext uri="{FF2B5EF4-FFF2-40B4-BE49-F238E27FC236}">
                <a16:creationId xmlns:a16="http://schemas.microsoft.com/office/drawing/2014/main" id="{C3AF90B6-75E3-46EC-8A23-1CC6C0C57C25}"/>
              </a:ext>
            </a:extLst>
          </p:cNvPr>
          <p:cNvSpPr txBox="1"/>
          <p:nvPr/>
        </p:nvSpPr>
        <p:spPr>
          <a:xfrm>
            <a:off x="5410976" y="3617312"/>
            <a:ext cx="1103400" cy="838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sz="2400" dirty="0">
                <a:latin typeface="MS PGothic"/>
                <a:ea typeface="MS PGothic"/>
                <a:cs typeface="MS PGothic"/>
                <a:sym typeface="MS PGothic"/>
              </a:rPr>
              <a:t>×</a:t>
            </a:r>
            <a:endParaRPr sz="2400" dirty="0">
              <a:latin typeface="MS PGothic"/>
              <a:ea typeface="MS PGothic"/>
              <a:cs typeface="MS PGothic"/>
              <a:sym typeface="MS PGothic"/>
            </a:endParaRPr>
          </a:p>
        </p:txBody>
      </p:sp>
      <p:sp>
        <p:nvSpPr>
          <p:cNvPr id="10" name="Google Shape;711;p81">
            <a:extLst>
              <a:ext uri="{FF2B5EF4-FFF2-40B4-BE49-F238E27FC236}">
                <a16:creationId xmlns:a16="http://schemas.microsoft.com/office/drawing/2014/main" id="{11960F1F-75F1-4006-9ED2-C33861A8D4E4}"/>
              </a:ext>
            </a:extLst>
          </p:cNvPr>
          <p:cNvSpPr/>
          <p:nvPr/>
        </p:nvSpPr>
        <p:spPr>
          <a:xfrm>
            <a:off x="9621024" y="2797387"/>
            <a:ext cx="200309" cy="2219597"/>
          </a:xfrm>
          <a:prstGeom prst="rightArrow">
            <a:avLst>
              <a:gd name="adj1" fmla="val 50000"/>
              <a:gd name="adj2" fmla="val 100000"/>
            </a:avLst>
          </a:prstGeom>
          <a:solidFill>
            <a:srgbClr val="CCD4D7"/>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712;p81">
            <a:extLst>
              <a:ext uri="{FF2B5EF4-FFF2-40B4-BE49-F238E27FC236}">
                <a16:creationId xmlns:a16="http://schemas.microsoft.com/office/drawing/2014/main" id="{C7015798-BA1C-4800-8041-831D961B1C77}"/>
              </a:ext>
            </a:extLst>
          </p:cNvPr>
          <p:cNvSpPr txBox="1"/>
          <p:nvPr/>
        </p:nvSpPr>
        <p:spPr>
          <a:xfrm>
            <a:off x="9387840" y="3576864"/>
            <a:ext cx="2864238" cy="838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altLang="en-US" sz="1800" b="1" u="sng" dirty="0">
                <a:latin typeface="+mn-ea"/>
                <a:ea typeface="+mn-ea"/>
                <a:cs typeface="MS PGothic"/>
                <a:sym typeface="MS PGothic"/>
              </a:rPr>
              <a:t>業績連動</a:t>
            </a:r>
            <a:endParaRPr lang="en-US" altLang="ja-JP" sz="1800" b="1" u="sng" dirty="0">
              <a:latin typeface="+mn-ea"/>
              <a:ea typeface="+mn-ea"/>
              <a:cs typeface="MS PGothic"/>
              <a:sym typeface="MS PGothic"/>
            </a:endParaRPr>
          </a:p>
          <a:p>
            <a:pPr marL="0" lvl="0" indent="0" algn="ctr" rtl="0">
              <a:spcBef>
                <a:spcPts val="0"/>
              </a:spcBef>
              <a:spcAft>
                <a:spcPts val="0"/>
              </a:spcAft>
              <a:buNone/>
            </a:pPr>
            <a:r>
              <a:rPr lang="ja-JP" altLang="en-US" sz="1800" b="1" u="sng" dirty="0">
                <a:latin typeface="+mn-ea"/>
                <a:ea typeface="+mn-ea"/>
                <a:cs typeface="MS PGothic"/>
                <a:sym typeface="MS PGothic"/>
              </a:rPr>
              <a:t>賞与</a:t>
            </a:r>
            <a:r>
              <a:rPr lang="ja-JP" sz="1800" b="1" u="sng" dirty="0">
                <a:latin typeface="+mn-ea"/>
                <a:ea typeface="+mn-ea"/>
                <a:cs typeface="MS PGothic"/>
                <a:sym typeface="MS PGothic"/>
              </a:rPr>
              <a:t>額決定</a:t>
            </a:r>
            <a:endParaRPr lang="en-US" altLang="ja-JP" sz="1800" b="1" u="sng" dirty="0">
              <a:latin typeface="+mn-ea"/>
              <a:ea typeface="+mn-ea"/>
              <a:cs typeface="MS PGothic"/>
              <a:sym typeface="MS PGothic"/>
            </a:endParaRPr>
          </a:p>
          <a:p>
            <a:pPr algn="ctr"/>
            <a:r>
              <a:rPr lang="en-US" altLang="ja-JP" sz="1100" b="1" u="sng" dirty="0">
                <a:latin typeface="+mn-ea"/>
                <a:ea typeface="+mn-ea"/>
                <a:cs typeface="MS PGothic"/>
                <a:sym typeface="MS PGothic"/>
              </a:rPr>
              <a:t>(</a:t>
            </a:r>
            <a:r>
              <a:rPr lang="ja-JP" altLang="en-US" sz="1100" dirty="0">
                <a:latin typeface="+mn-ea"/>
                <a:ea typeface="+mn-ea"/>
              </a:rPr>
              <a:t>在籍期間による</a:t>
            </a:r>
            <a:endParaRPr lang="en-US" altLang="ja-JP" sz="1100" dirty="0">
              <a:latin typeface="+mn-ea"/>
              <a:ea typeface="+mn-ea"/>
            </a:endParaRPr>
          </a:p>
          <a:p>
            <a:pPr algn="ctr"/>
            <a:r>
              <a:rPr lang="ja-JP" altLang="en-US" sz="1100" dirty="0">
                <a:latin typeface="+mn-ea"/>
                <a:ea typeface="+mn-ea"/>
              </a:rPr>
              <a:t>期間按分あり</a:t>
            </a:r>
            <a:r>
              <a:rPr lang="en-US" altLang="ja-JP" sz="1100" b="1" u="sng" dirty="0">
                <a:latin typeface="+mn-ea"/>
                <a:ea typeface="+mn-ea"/>
                <a:cs typeface="MS PGothic"/>
                <a:sym typeface="MS PGothic"/>
              </a:rPr>
              <a:t>)</a:t>
            </a:r>
            <a:endParaRPr sz="1100" b="1" u="sng" dirty="0">
              <a:latin typeface="+mn-ea"/>
              <a:ea typeface="+mn-ea"/>
              <a:cs typeface="MS PGothic"/>
              <a:sym typeface="MS PGothic"/>
            </a:endParaRPr>
          </a:p>
        </p:txBody>
      </p:sp>
      <p:graphicFrame>
        <p:nvGraphicFramePr>
          <p:cNvPr id="12" name="Google Shape;320;p64">
            <a:extLst>
              <a:ext uri="{FF2B5EF4-FFF2-40B4-BE49-F238E27FC236}">
                <a16:creationId xmlns:a16="http://schemas.microsoft.com/office/drawing/2014/main" id="{B852FC13-1D0F-4B48-A2B4-5EAA3F1816DE}"/>
              </a:ext>
            </a:extLst>
          </p:cNvPr>
          <p:cNvGraphicFramePr/>
          <p:nvPr>
            <p:extLst>
              <p:ext uri="{D42A27DB-BD31-4B8C-83A1-F6EECF244321}">
                <p14:modId xmlns:p14="http://schemas.microsoft.com/office/powerpoint/2010/main" val="1303586860"/>
              </p:ext>
            </p:extLst>
          </p:nvPr>
        </p:nvGraphicFramePr>
        <p:xfrm>
          <a:off x="576000" y="2627928"/>
          <a:ext cx="2107662" cy="2884087"/>
        </p:xfrm>
        <a:graphic>
          <a:graphicData uri="http://schemas.openxmlformats.org/drawingml/2006/table">
            <a:tbl>
              <a:tblPr>
                <a:noFill/>
                <a:tableStyleId>{3EBB8C7F-62F0-42B7-BCC9-38FDB687F34F}</a:tableStyleId>
              </a:tblPr>
              <a:tblGrid>
                <a:gridCol w="1010682">
                  <a:extLst>
                    <a:ext uri="{9D8B030D-6E8A-4147-A177-3AD203B41FA5}">
                      <a16:colId xmlns:a16="http://schemas.microsoft.com/office/drawing/2014/main" val="20000"/>
                    </a:ext>
                  </a:extLst>
                </a:gridCol>
                <a:gridCol w="1096980">
                  <a:extLst>
                    <a:ext uri="{9D8B030D-6E8A-4147-A177-3AD203B41FA5}">
                      <a16:colId xmlns:a16="http://schemas.microsoft.com/office/drawing/2014/main" val="20001"/>
                    </a:ext>
                  </a:extLst>
                </a:gridCol>
              </a:tblGrid>
              <a:tr h="680980">
                <a:tc>
                  <a:txBody>
                    <a:bodyPr/>
                    <a:lstStyle/>
                    <a:p>
                      <a:pPr marL="0" marR="0" lvl="0" indent="0" algn="ctr" rtl="0">
                        <a:lnSpc>
                          <a:spcPct val="100000"/>
                        </a:lnSpc>
                        <a:spcBef>
                          <a:spcPts val="0"/>
                        </a:spcBef>
                        <a:spcAft>
                          <a:spcPts val="0"/>
                        </a:spcAft>
                        <a:buNone/>
                      </a:pPr>
                      <a:r>
                        <a:rPr lang="ja-JP" altLang="en-US" sz="1200" dirty="0">
                          <a:solidFill>
                            <a:srgbClr val="FFFFFF"/>
                          </a:solidFill>
                          <a:latin typeface="+mn-lt"/>
                        </a:rPr>
                        <a:t>評価ランク</a:t>
                      </a:r>
                      <a:endParaRPr sz="1200" dirty="0">
                        <a:solidFill>
                          <a:srgbClr val="FFFFFF"/>
                        </a:solidFill>
                        <a:latin typeface="+mn-lt"/>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solidFill>
                            <a:srgbClr val="FFFFFF"/>
                          </a:solidFill>
                        </a:rPr>
                        <a:t>Group</a:t>
                      </a:r>
                    </a:p>
                    <a:p>
                      <a:pPr marL="0" marR="0" lvl="0" indent="0" algn="ctr" rtl="0">
                        <a:lnSpc>
                          <a:spcPct val="100000"/>
                        </a:lnSpc>
                        <a:spcBef>
                          <a:spcPts val="0"/>
                        </a:spcBef>
                        <a:spcAft>
                          <a:spcPts val="0"/>
                        </a:spcAft>
                        <a:buNone/>
                      </a:pPr>
                      <a:r>
                        <a:rPr lang="ja-JP" altLang="en-US" sz="1200" dirty="0">
                          <a:solidFill>
                            <a:srgbClr val="FFFFFF"/>
                          </a:solidFill>
                        </a:rPr>
                        <a:t>評価係数</a:t>
                      </a:r>
                      <a:endParaRPr sz="1200"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964660567"/>
                  </a:ext>
                </a:extLst>
              </a:tr>
              <a:tr h="43720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S</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1.5</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1"/>
                  </a:ext>
                </a:extLst>
              </a:tr>
              <a:tr h="43720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A</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1.2</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364885217"/>
                  </a:ext>
                </a:extLst>
              </a:tr>
              <a:tr h="43720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B</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1.0</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2178120645"/>
                  </a:ext>
                </a:extLst>
              </a:tr>
              <a:tr h="454291">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sz="1200" u="none" strike="noStrike" cap="none" dirty="0">
                          <a:solidFill>
                            <a:srgbClr val="FFFFFF"/>
                          </a:solidFill>
                          <a:latin typeface="+mn-lt"/>
                          <a:ea typeface="Arial"/>
                          <a:cs typeface="Arial"/>
                          <a:sym typeface="Arial"/>
                        </a:rPr>
                        <a:t>C</a:t>
                      </a: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0.8</a:t>
                      </a: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2"/>
                  </a:ext>
                </a:extLst>
              </a:tr>
              <a:tr h="43720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D</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0.5</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3"/>
                  </a:ext>
                </a:extLst>
              </a:tr>
            </a:tbl>
          </a:graphicData>
        </a:graphic>
      </p:graphicFrame>
      <p:graphicFrame>
        <p:nvGraphicFramePr>
          <p:cNvPr id="13" name="Google Shape;320;p64">
            <a:extLst>
              <a:ext uri="{FF2B5EF4-FFF2-40B4-BE49-F238E27FC236}">
                <a16:creationId xmlns:a16="http://schemas.microsoft.com/office/drawing/2014/main" id="{1987781D-36CB-41D9-9D4C-0CC2C7C31D43}"/>
              </a:ext>
            </a:extLst>
          </p:cNvPr>
          <p:cNvGraphicFramePr/>
          <p:nvPr>
            <p:extLst>
              <p:ext uri="{D42A27DB-BD31-4B8C-83A1-F6EECF244321}">
                <p14:modId xmlns:p14="http://schemas.microsoft.com/office/powerpoint/2010/main" val="1648634243"/>
              </p:ext>
            </p:extLst>
          </p:nvPr>
        </p:nvGraphicFramePr>
        <p:xfrm>
          <a:off x="3405395" y="2603475"/>
          <a:ext cx="2107662" cy="2886412"/>
        </p:xfrm>
        <a:graphic>
          <a:graphicData uri="http://schemas.openxmlformats.org/drawingml/2006/table">
            <a:tbl>
              <a:tblPr>
                <a:noFill/>
                <a:tableStyleId>{3EBB8C7F-62F0-42B7-BCC9-38FDB687F34F}</a:tableStyleId>
              </a:tblPr>
              <a:tblGrid>
                <a:gridCol w="1010682">
                  <a:extLst>
                    <a:ext uri="{9D8B030D-6E8A-4147-A177-3AD203B41FA5}">
                      <a16:colId xmlns:a16="http://schemas.microsoft.com/office/drawing/2014/main" val="20000"/>
                    </a:ext>
                  </a:extLst>
                </a:gridCol>
                <a:gridCol w="1096980">
                  <a:extLst>
                    <a:ext uri="{9D8B030D-6E8A-4147-A177-3AD203B41FA5}">
                      <a16:colId xmlns:a16="http://schemas.microsoft.com/office/drawing/2014/main" val="20001"/>
                    </a:ext>
                  </a:extLst>
                </a:gridCol>
              </a:tblGrid>
              <a:tr h="661336">
                <a:tc>
                  <a:txBody>
                    <a:bodyPr/>
                    <a:lstStyle/>
                    <a:p>
                      <a:pPr marL="0" marR="0" lvl="0" indent="0" algn="ctr" rtl="0">
                        <a:lnSpc>
                          <a:spcPct val="100000"/>
                        </a:lnSpc>
                        <a:spcBef>
                          <a:spcPts val="0"/>
                        </a:spcBef>
                        <a:spcAft>
                          <a:spcPts val="0"/>
                        </a:spcAft>
                        <a:buNone/>
                      </a:pPr>
                      <a:r>
                        <a:rPr lang="ja-JP" altLang="en-US" sz="1200" dirty="0">
                          <a:solidFill>
                            <a:srgbClr val="FFFFFF"/>
                          </a:solidFill>
                          <a:latin typeface="+mn-lt"/>
                        </a:rPr>
                        <a:t>評価ランク</a:t>
                      </a:r>
                      <a:endParaRPr sz="1200" dirty="0">
                        <a:solidFill>
                          <a:srgbClr val="FFFFFF"/>
                        </a:solidFill>
                        <a:latin typeface="+mn-lt"/>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ja-JP" altLang="en-US" sz="1200" dirty="0">
                          <a:solidFill>
                            <a:srgbClr val="FFFFFF"/>
                          </a:solidFill>
                        </a:rPr>
                        <a:t>個人</a:t>
                      </a:r>
                      <a:endParaRPr lang="en-US" altLang="ja-JP" sz="1200" dirty="0">
                        <a:solidFill>
                          <a:srgbClr val="FFFFFF"/>
                        </a:solidFill>
                      </a:endParaRPr>
                    </a:p>
                    <a:p>
                      <a:pPr marL="0" marR="0" lvl="0" indent="0" algn="ctr" rtl="0">
                        <a:lnSpc>
                          <a:spcPct val="100000"/>
                        </a:lnSpc>
                        <a:spcBef>
                          <a:spcPts val="0"/>
                        </a:spcBef>
                        <a:spcAft>
                          <a:spcPts val="0"/>
                        </a:spcAft>
                        <a:buNone/>
                      </a:pPr>
                      <a:r>
                        <a:rPr lang="ja-JP" altLang="en-US" sz="1200" dirty="0">
                          <a:solidFill>
                            <a:srgbClr val="FFFFFF"/>
                          </a:solidFill>
                        </a:rPr>
                        <a:t>評価係数</a:t>
                      </a:r>
                      <a:endParaRPr sz="1200" dirty="0">
                        <a:solidFill>
                          <a:srgbClr val="FFFFFF"/>
                        </a:solidFill>
                      </a:endParaRPr>
                    </a:p>
                  </a:txBody>
                  <a:tcPr marL="91450" marR="91450" marT="45725" marB="45725" anchor="ctr">
                    <a:lnL w="76200" cap="flat" cmpd="sng" algn="ctr">
                      <a:solidFill>
                        <a:srgbClr val="FFFFFF"/>
                      </a:solidFill>
                      <a:prstDash val="solid"/>
                      <a:round/>
                      <a:headEnd type="none" w="sm" len="sm"/>
                      <a:tailEnd type="none" w="sm" len="sm"/>
                    </a:lnL>
                    <a:lnR w="76200" cap="flat" cmpd="sng">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964660567"/>
                  </a:ext>
                </a:extLst>
              </a:tr>
              <a:tr h="44156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S</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1.5</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1"/>
                  </a:ext>
                </a:extLst>
              </a:tr>
              <a:tr h="44156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A</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1.2</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2727656707"/>
                  </a:ext>
                </a:extLst>
              </a:tr>
              <a:tr h="44156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B</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1.0</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2542164451"/>
                  </a:ext>
                </a:extLst>
              </a:tr>
              <a:tr h="458820">
                <a:tc>
                  <a:txBody>
                    <a:bodyPr/>
                    <a:lstStyle/>
                    <a:p>
                      <a:pPr marL="0" marR="0" lvl="0" indent="0" algn="ctr" rtl="0">
                        <a:lnSpc>
                          <a:spcPct val="100000"/>
                        </a:lnSpc>
                        <a:spcBef>
                          <a:spcPts val="0"/>
                        </a:spcBef>
                        <a:spcAft>
                          <a:spcPts val="0"/>
                        </a:spcAft>
                        <a:buClr>
                          <a:schemeClr val="dk1"/>
                        </a:buClr>
                        <a:buSzPts val="1100"/>
                        <a:buFont typeface="Arial"/>
                        <a:buNone/>
                      </a:pPr>
                      <a:r>
                        <a:rPr lang="en-US" altLang="ja-JP" sz="1200" u="none" strike="noStrike" cap="none" dirty="0">
                          <a:solidFill>
                            <a:srgbClr val="FFFFFF"/>
                          </a:solidFill>
                          <a:latin typeface="+mn-lt"/>
                          <a:ea typeface="Arial"/>
                          <a:cs typeface="Arial"/>
                          <a:sym typeface="Arial"/>
                        </a:rPr>
                        <a:t>C</a:t>
                      </a: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0</a:t>
                      </a: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lgn="ctr">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2"/>
                  </a:ext>
                </a:extLst>
              </a:tr>
              <a:tr h="441564">
                <a:tc>
                  <a:txBody>
                    <a:bodyPr/>
                    <a:lstStyle/>
                    <a:p>
                      <a:pPr marL="0" marR="0" lvl="0" indent="0" algn="ctr" rtl="0">
                        <a:lnSpc>
                          <a:spcPct val="100000"/>
                        </a:lnSpc>
                        <a:spcBef>
                          <a:spcPts val="0"/>
                        </a:spcBef>
                        <a:spcAft>
                          <a:spcPts val="0"/>
                        </a:spcAft>
                        <a:buClr>
                          <a:schemeClr val="dk1"/>
                        </a:buClr>
                        <a:buSzPts val="1100"/>
                        <a:buFont typeface="Arial"/>
                        <a:buNone/>
                      </a:pPr>
                      <a:r>
                        <a:rPr lang="en-US" sz="1200" u="none" strike="noStrike" cap="none" dirty="0">
                          <a:solidFill>
                            <a:srgbClr val="FFFFFF"/>
                          </a:solidFill>
                          <a:latin typeface="+mn-lt"/>
                          <a:ea typeface="Arial"/>
                          <a:cs typeface="Arial"/>
                          <a:sym typeface="Arial"/>
                        </a:rPr>
                        <a:t>D</a:t>
                      </a:r>
                      <a:endParaRPr sz="1200" u="none" strike="noStrike" cap="none" dirty="0">
                        <a:solidFill>
                          <a:srgbClr val="FFFFFF"/>
                        </a:solidFill>
                        <a:latin typeface="+mn-lt"/>
                        <a:ea typeface="Arial"/>
                        <a:cs typeface="Arial"/>
                        <a:sym typeface="Arial"/>
                      </a:endParaRPr>
                    </a:p>
                  </a:txBody>
                  <a:tcPr marL="91450" marR="91450" marT="45725" marB="45725" anchor="ctr">
                    <a:lnL w="76200" cap="flat" cmpd="sng">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rgbClr val="193E4A"/>
                    </a:solidFill>
                  </a:tcPr>
                </a:tc>
                <a:tc>
                  <a:txBody>
                    <a:bodyPr/>
                    <a:lstStyle/>
                    <a:p>
                      <a:pPr marL="0" marR="0" lvl="0" indent="0" algn="ctr" rtl="0">
                        <a:lnSpc>
                          <a:spcPct val="100000"/>
                        </a:lnSpc>
                        <a:spcBef>
                          <a:spcPts val="0"/>
                        </a:spcBef>
                        <a:spcAft>
                          <a:spcPts val="0"/>
                        </a:spcAft>
                        <a:buNone/>
                      </a:pPr>
                      <a:r>
                        <a:rPr lang="en-US" altLang="ja-JP" sz="1200" dirty="0">
                          <a:latin typeface="+mn-lt"/>
                          <a:ea typeface="MS PGothic"/>
                          <a:cs typeface="MS PGothic"/>
                          <a:sym typeface="MS PGothic"/>
                        </a:rPr>
                        <a:t>0</a:t>
                      </a:r>
                      <a:endParaRPr sz="1200" dirty="0">
                        <a:latin typeface="+mn-lt"/>
                        <a:ea typeface="MS PGothic"/>
                        <a:cs typeface="MS PGothic"/>
                        <a:sym typeface="MS PGothic"/>
                      </a:endParaRPr>
                    </a:p>
                  </a:txBody>
                  <a:tcPr marL="91450" marR="91450" marT="45725" marB="45725" anchor="ctr">
                    <a:lnL w="76200" cap="flat" cmpd="sng" algn="ctr">
                      <a:solidFill>
                        <a:srgbClr val="FFFFFF"/>
                      </a:solidFill>
                      <a:prstDash val="solid"/>
                      <a:round/>
                      <a:headEnd type="none" w="sm" len="sm"/>
                      <a:tailEnd type="none" w="sm" len="sm"/>
                    </a:lnL>
                    <a:lnR w="76200" cap="flat" cmpd="sng" algn="ctr">
                      <a:solidFill>
                        <a:srgbClr val="FFFFFF"/>
                      </a:solidFill>
                      <a:prstDash val="solid"/>
                      <a:round/>
                      <a:headEnd type="none" w="sm" len="sm"/>
                      <a:tailEnd type="none" w="sm" len="sm"/>
                    </a:lnR>
                    <a:lnT w="76200" cap="flat" cmpd="sng" algn="ctr">
                      <a:solidFill>
                        <a:srgbClr val="FFFFFF"/>
                      </a:solidFill>
                      <a:prstDash val="solid"/>
                      <a:round/>
                      <a:headEnd type="none" w="sm" len="sm"/>
                      <a:tailEnd type="none" w="sm" len="sm"/>
                    </a:lnT>
                    <a:lnB w="76200" cap="flat" cmpd="sng">
                      <a:solidFill>
                        <a:srgbClr val="FFFFF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14" name="Google Shape;713;p81">
            <a:extLst>
              <a:ext uri="{FF2B5EF4-FFF2-40B4-BE49-F238E27FC236}">
                <a16:creationId xmlns:a16="http://schemas.microsoft.com/office/drawing/2014/main" id="{A21C5CA4-CA25-4C6C-95FE-0B201E2C3676}"/>
              </a:ext>
            </a:extLst>
          </p:cNvPr>
          <p:cNvSpPr txBox="1"/>
          <p:nvPr/>
        </p:nvSpPr>
        <p:spPr>
          <a:xfrm>
            <a:off x="2492829" y="3617312"/>
            <a:ext cx="1103400" cy="838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sz="2400" dirty="0">
                <a:latin typeface="MS PGothic"/>
                <a:ea typeface="MS PGothic"/>
                <a:cs typeface="MS PGothic"/>
                <a:sym typeface="MS PGothic"/>
              </a:rPr>
              <a:t>×</a:t>
            </a:r>
            <a:endParaRPr sz="2400" dirty="0">
              <a:latin typeface="MS PGothic"/>
              <a:ea typeface="MS PGothic"/>
              <a:cs typeface="MS PGothic"/>
              <a:sym typeface="MS PGothic"/>
            </a:endParaRPr>
          </a:p>
        </p:txBody>
      </p:sp>
      <p:sp>
        <p:nvSpPr>
          <p:cNvPr id="15" name="Google Shape;709;p81">
            <a:extLst>
              <a:ext uri="{FF2B5EF4-FFF2-40B4-BE49-F238E27FC236}">
                <a16:creationId xmlns:a16="http://schemas.microsoft.com/office/drawing/2014/main" id="{87CC6216-0E9B-49CF-88F4-274234213FD9}"/>
              </a:ext>
            </a:extLst>
          </p:cNvPr>
          <p:cNvSpPr txBox="1">
            <a:spLocks/>
          </p:cNvSpPr>
          <p:nvPr/>
        </p:nvSpPr>
        <p:spPr>
          <a:xfrm>
            <a:off x="6462906" y="2130843"/>
            <a:ext cx="2728817" cy="494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667"/>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altLang="ja-JP" sz="1400" dirty="0">
                <a:latin typeface="MS PGothic"/>
                <a:ea typeface="MS PGothic"/>
                <a:cs typeface="MS PGothic"/>
                <a:sym typeface="MS PGothic"/>
              </a:rPr>
              <a:t>3. </a:t>
            </a:r>
            <a:r>
              <a:rPr lang="ja-JP" altLang="en-US" sz="1400" dirty="0">
                <a:latin typeface="MS PGothic"/>
                <a:ea typeface="MS PGothic"/>
                <a:cs typeface="MS PGothic"/>
                <a:sym typeface="MS PGothic"/>
              </a:rPr>
              <a:t>原資をもとに各グレードの賞与標準額を算出する</a:t>
            </a:r>
            <a:endParaRPr lang="ja-JP" altLang="en-US" sz="1000" dirty="0">
              <a:latin typeface="MS PGothic"/>
              <a:ea typeface="MS PGothic"/>
              <a:cs typeface="MS PGothic"/>
              <a:sym typeface="MS PGothic"/>
            </a:endParaRPr>
          </a:p>
        </p:txBody>
      </p:sp>
      <p:sp>
        <p:nvSpPr>
          <p:cNvPr id="16" name="Google Shape;709;p81">
            <a:extLst>
              <a:ext uri="{FF2B5EF4-FFF2-40B4-BE49-F238E27FC236}">
                <a16:creationId xmlns:a16="http://schemas.microsoft.com/office/drawing/2014/main" id="{1553AAAD-60AB-4F05-9C6B-3087E8D80952}"/>
              </a:ext>
            </a:extLst>
          </p:cNvPr>
          <p:cNvSpPr txBox="1">
            <a:spLocks/>
          </p:cNvSpPr>
          <p:nvPr/>
        </p:nvSpPr>
        <p:spPr>
          <a:xfrm>
            <a:off x="576000" y="2154131"/>
            <a:ext cx="2370400" cy="494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667"/>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altLang="ja-JP" sz="1400" dirty="0">
                <a:latin typeface="+mn-ea"/>
                <a:ea typeface="+mn-ea"/>
              </a:rPr>
              <a:t>1. </a:t>
            </a:r>
            <a:r>
              <a:rPr lang="ja-JP" altLang="en-US" sz="1400" dirty="0">
                <a:latin typeface="+mn-ea"/>
                <a:ea typeface="+mn-ea"/>
              </a:rPr>
              <a:t>各子会社ごとに業績評価を実施し、評価ランクを決定する</a:t>
            </a:r>
            <a:endParaRPr lang="ja-JP" altLang="en-US" sz="1000" dirty="0">
              <a:latin typeface="+mn-ea"/>
              <a:ea typeface="+mn-ea"/>
              <a:cs typeface="MS PGothic"/>
              <a:sym typeface="MS PGothic"/>
            </a:endParaRPr>
          </a:p>
        </p:txBody>
      </p:sp>
      <p:sp>
        <p:nvSpPr>
          <p:cNvPr id="17" name="Google Shape;709;p81">
            <a:extLst>
              <a:ext uri="{FF2B5EF4-FFF2-40B4-BE49-F238E27FC236}">
                <a16:creationId xmlns:a16="http://schemas.microsoft.com/office/drawing/2014/main" id="{2B307BC6-A87E-4561-A4EA-925BE02F4F20}"/>
              </a:ext>
            </a:extLst>
          </p:cNvPr>
          <p:cNvSpPr txBox="1">
            <a:spLocks/>
          </p:cNvSpPr>
          <p:nvPr/>
        </p:nvSpPr>
        <p:spPr>
          <a:xfrm>
            <a:off x="3426092" y="2145812"/>
            <a:ext cx="2086966" cy="494226"/>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667"/>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altLang="ja-JP" sz="1400" dirty="0">
                <a:latin typeface="+mn-ea"/>
                <a:ea typeface="+mn-ea"/>
              </a:rPr>
              <a:t>2. </a:t>
            </a:r>
            <a:r>
              <a:rPr lang="ja-JP" altLang="en-US" sz="1400" dirty="0">
                <a:latin typeface="+mn-ea"/>
                <a:ea typeface="+mn-ea"/>
              </a:rPr>
              <a:t>個人業績評価を実施し、評価ランクを決定する</a:t>
            </a:r>
            <a:endParaRPr lang="ja-JP" altLang="en-US" sz="1000" dirty="0">
              <a:latin typeface="+mn-ea"/>
              <a:ea typeface="+mn-ea"/>
              <a:cs typeface="MS PGothic"/>
              <a:sym typeface="MS PGothic"/>
            </a:endParaRPr>
          </a:p>
        </p:txBody>
      </p:sp>
      <p:sp>
        <p:nvSpPr>
          <p:cNvPr id="18" name="Google Shape;709;p81">
            <a:extLst>
              <a:ext uri="{FF2B5EF4-FFF2-40B4-BE49-F238E27FC236}">
                <a16:creationId xmlns:a16="http://schemas.microsoft.com/office/drawing/2014/main" id="{E7C91E7A-9633-40C3-9C4C-1313679CABBD}"/>
              </a:ext>
            </a:extLst>
          </p:cNvPr>
          <p:cNvSpPr txBox="1">
            <a:spLocks/>
          </p:cNvSpPr>
          <p:nvPr/>
        </p:nvSpPr>
        <p:spPr>
          <a:xfrm>
            <a:off x="648726" y="5845348"/>
            <a:ext cx="8793301" cy="73154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667"/>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ja-JP" altLang="en-US" sz="1600" dirty="0">
                <a:latin typeface="+mn-ea"/>
                <a:ea typeface="+mn-ea"/>
              </a:rPr>
              <a:t>（例）</a:t>
            </a:r>
            <a:endParaRPr lang="en-US" altLang="ja-JP" sz="1600" dirty="0">
              <a:latin typeface="+mn-ea"/>
              <a:ea typeface="+mn-ea"/>
            </a:endParaRPr>
          </a:p>
          <a:p>
            <a:r>
              <a:rPr lang="ja-JP" altLang="en-US" sz="1600" dirty="0">
                <a:latin typeface="+mn-ea"/>
                <a:ea typeface="+mn-ea"/>
              </a:rPr>
              <a:t>「子会社ごとの業績評価：</a:t>
            </a:r>
            <a:r>
              <a:rPr lang="en-US" altLang="ja-JP" sz="1600" dirty="0">
                <a:latin typeface="+mn-ea"/>
                <a:ea typeface="+mn-ea"/>
              </a:rPr>
              <a:t>A</a:t>
            </a:r>
            <a:r>
              <a:rPr lang="ja-JP" altLang="en-US" sz="1600" dirty="0">
                <a:latin typeface="+mn-ea"/>
                <a:ea typeface="+mn-ea"/>
              </a:rPr>
              <a:t>」、「個人業績評価：</a:t>
            </a:r>
            <a:r>
              <a:rPr lang="en-US" altLang="ja-JP" sz="1600" dirty="0">
                <a:latin typeface="+mn-ea"/>
                <a:ea typeface="+mn-ea"/>
              </a:rPr>
              <a:t>B</a:t>
            </a:r>
            <a:r>
              <a:rPr lang="ja-JP" altLang="en-US" sz="1600" dirty="0">
                <a:latin typeface="+mn-ea"/>
                <a:ea typeface="+mn-ea"/>
              </a:rPr>
              <a:t>」、「</a:t>
            </a:r>
            <a:r>
              <a:rPr lang="en-US" altLang="ja-JP" sz="1600" dirty="0">
                <a:latin typeface="+mn-ea"/>
                <a:ea typeface="+mn-ea"/>
              </a:rPr>
              <a:t>Grade</a:t>
            </a:r>
            <a:r>
              <a:rPr lang="ja-JP" altLang="en-US" sz="1600" dirty="0">
                <a:latin typeface="+mn-ea"/>
                <a:ea typeface="+mn-ea"/>
              </a:rPr>
              <a:t>：</a:t>
            </a:r>
            <a:r>
              <a:rPr lang="en-US" altLang="ja-JP" sz="1600" dirty="0">
                <a:latin typeface="+mn-ea"/>
                <a:ea typeface="+mn-ea"/>
              </a:rPr>
              <a:t>Senior Development / Manager</a:t>
            </a:r>
            <a:r>
              <a:rPr lang="ja-JP" altLang="en-US" sz="1600" dirty="0">
                <a:latin typeface="+mn-ea"/>
                <a:ea typeface="+mn-ea"/>
              </a:rPr>
              <a:t>」の場合</a:t>
            </a:r>
            <a:endParaRPr lang="en-US" altLang="ja-JP" sz="1600" dirty="0">
              <a:latin typeface="+mn-ea"/>
              <a:ea typeface="+mn-ea"/>
            </a:endParaRPr>
          </a:p>
          <a:p>
            <a:r>
              <a:rPr lang="ja-JP" altLang="en-US" sz="1600" dirty="0">
                <a:latin typeface="+mn-ea"/>
                <a:ea typeface="+mn-ea"/>
              </a:rPr>
              <a:t>全社業績連動賞与 </a:t>
            </a:r>
            <a:r>
              <a:rPr lang="en-US" altLang="ja-JP" sz="1600" dirty="0">
                <a:latin typeface="+mn-ea"/>
                <a:ea typeface="+mn-ea"/>
              </a:rPr>
              <a:t>= 1.2 × 1.0 × 500,000 = </a:t>
            </a:r>
            <a:r>
              <a:rPr lang="en-US" altLang="ja-JP" sz="1600" u="sng" dirty="0">
                <a:latin typeface="+mn-ea"/>
                <a:ea typeface="+mn-ea"/>
              </a:rPr>
              <a:t>600,000 </a:t>
            </a:r>
            <a:r>
              <a:rPr lang="en-US" altLang="ja-JP" sz="1600" dirty="0">
                <a:latin typeface="+mn-ea"/>
                <a:ea typeface="+mn-ea"/>
              </a:rPr>
              <a:t> </a:t>
            </a:r>
          </a:p>
        </p:txBody>
      </p:sp>
    </p:spTree>
    <p:extLst>
      <p:ext uri="{BB962C8B-B14F-4D97-AF65-F5344CB8AC3E}">
        <p14:creationId xmlns:p14="http://schemas.microsoft.com/office/powerpoint/2010/main" val="345210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67"/>
          <p:cNvSpPr/>
          <p:nvPr/>
        </p:nvSpPr>
        <p:spPr>
          <a:xfrm>
            <a:off x="1680236" y="2874750"/>
            <a:ext cx="3403175" cy="3864725"/>
          </a:xfrm>
          <a:prstGeom prst="flowChartExtract">
            <a:avLst/>
          </a:prstGeom>
          <a:solidFill>
            <a:schemeClr val="accent5">
              <a:lumMod val="20000"/>
              <a:lumOff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6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ltLang="ja-JP" sz="2800" dirty="0">
                <a:latin typeface="MS PGothic"/>
                <a:ea typeface="MS PGothic"/>
                <a:cs typeface="MS PGothic"/>
                <a:sym typeface="MS PGothic"/>
              </a:rPr>
              <a:t>KPI</a:t>
            </a:r>
            <a:r>
              <a:rPr lang="ja-JP" altLang="en-US" sz="2800" dirty="0">
                <a:latin typeface="MS PGothic"/>
                <a:ea typeface="MS PGothic"/>
                <a:cs typeface="MS PGothic"/>
                <a:sym typeface="MS PGothic"/>
              </a:rPr>
              <a:t>設定</a:t>
            </a:r>
            <a:r>
              <a:rPr lang="ja-JP" altLang="en-US" sz="2800" dirty="0">
                <a:latin typeface="MS PGothic"/>
                <a:ea typeface="MS PGothic"/>
              </a:rPr>
              <a:t>・</a:t>
            </a:r>
            <a:r>
              <a:rPr lang="ja-JP" altLang="en-US" sz="2800" dirty="0">
                <a:latin typeface="MS PGothic"/>
                <a:ea typeface="MS PGothic"/>
                <a:cs typeface="MS PGothic"/>
                <a:sym typeface="MS PGothic"/>
              </a:rPr>
              <a:t>合意</a:t>
            </a:r>
            <a:r>
              <a:rPr lang="ja-JP" altLang="en-US" dirty="0">
                <a:latin typeface="MS PGothic"/>
                <a:ea typeface="MS PGothic"/>
              </a:rPr>
              <a:t>、プロセス</a:t>
            </a:r>
            <a:endParaRPr sz="2800" dirty="0">
              <a:latin typeface="MS PGothic"/>
              <a:ea typeface="MS PGothic"/>
              <a:cs typeface="MS PGothic"/>
              <a:sym typeface="MS PGothic"/>
            </a:endParaRPr>
          </a:p>
        </p:txBody>
      </p:sp>
      <p:sp>
        <p:nvSpPr>
          <p:cNvPr id="364" name="Google Shape;364;p67"/>
          <p:cNvSpPr txBox="1">
            <a:spLocks noGrp="1"/>
          </p:cNvSpPr>
          <p:nvPr>
            <p:ph type="title" idx="4294967295"/>
          </p:nvPr>
        </p:nvSpPr>
        <p:spPr>
          <a:xfrm>
            <a:off x="576000" y="1134600"/>
            <a:ext cx="10928100" cy="11589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ja-JP" sz="1600" dirty="0">
                <a:latin typeface="MS PGothic"/>
                <a:ea typeface="MS PGothic"/>
                <a:cs typeface="MS PGothic"/>
                <a:sym typeface="MS PGothic"/>
              </a:rPr>
              <a:t>重点的に取り組むべき課題を明確にし、ビジネスを加速度的に成長させるためにKPI経営を実施する。</a:t>
            </a:r>
            <a:endParaRPr sz="1600" dirty="0">
              <a:latin typeface="MS PGothic"/>
              <a:ea typeface="MS PGothic"/>
              <a:cs typeface="MS PGothic"/>
              <a:sym typeface="MS PGothic"/>
            </a:endParaRPr>
          </a:p>
          <a:p>
            <a:pPr lvl="0"/>
            <a:r>
              <a:rPr lang="en-US" altLang="ja-JP" sz="1600" dirty="0"/>
              <a:t>Group </a:t>
            </a:r>
            <a:r>
              <a:rPr lang="ja-JP" altLang="ja-JP" sz="1600" dirty="0"/>
              <a:t>CEOが</a:t>
            </a:r>
            <a:r>
              <a:rPr lang="ja-JP" sz="1600" dirty="0">
                <a:latin typeface="MS PGothic"/>
                <a:ea typeface="MS PGothic"/>
                <a:cs typeface="MS PGothic"/>
                <a:sym typeface="MS PGothic"/>
              </a:rPr>
              <a:t>いつまでに何を達成すべきかという全社目標を設定</a:t>
            </a:r>
            <a:r>
              <a:rPr lang="ja-JP" altLang="en-US" sz="1600" dirty="0">
                <a:latin typeface="MS PGothic"/>
                <a:ea typeface="MS PGothic"/>
                <a:cs typeface="MS PGothic"/>
                <a:sym typeface="MS PGothic"/>
              </a:rPr>
              <a:t>し、</a:t>
            </a:r>
            <a:r>
              <a:rPr lang="ja-JP" sz="1600" dirty="0">
                <a:latin typeface="MS PGothic"/>
                <a:ea typeface="MS PGothic"/>
                <a:cs typeface="MS PGothic"/>
                <a:sym typeface="MS PGothic"/>
              </a:rPr>
              <a:t>CxO、</a:t>
            </a:r>
            <a:r>
              <a:rPr lang="en-US" altLang="ja-JP" sz="1600" dirty="0"/>
              <a:t>Principal/Senior Manager</a:t>
            </a:r>
            <a:r>
              <a:rPr lang="ja-JP" altLang="en-US" sz="1600" dirty="0"/>
              <a:t>、</a:t>
            </a:r>
            <a:r>
              <a:rPr lang="en-US" altLang="ja-JP" sz="1600" dirty="0"/>
              <a:t>Senior Developer/Manager</a:t>
            </a:r>
            <a:r>
              <a:rPr lang="ja-JP" altLang="en-US" sz="1600" dirty="0"/>
              <a:t>、</a:t>
            </a:r>
            <a:r>
              <a:rPr lang="en-US" altLang="ja-JP" sz="1600" dirty="0"/>
              <a:t>Developer/Associate</a:t>
            </a:r>
            <a:r>
              <a:rPr lang="ja-JP" sz="1600" dirty="0">
                <a:latin typeface="MS PGothic"/>
                <a:ea typeface="MS PGothic"/>
                <a:cs typeface="MS PGothic"/>
                <a:sym typeface="MS PGothic"/>
              </a:rPr>
              <a:t>へ業務目標をブレークダウンしていくことで、全社員で全社目標を達成するという意識を高める。</a:t>
            </a:r>
            <a:endParaRPr sz="1600" dirty="0">
              <a:latin typeface="MS PGothic"/>
              <a:ea typeface="MS PGothic"/>
              <a:cs typeface="MS PGothic"/>
              <a:sym typeface="MS PGothic"/>
            </a:endParaRPr>
          </a:p>
        </p:txBody>
      </p:sp>
      <p:sp>
        <p:nvSpPr>
          <p:cNvPr id="365" name="Google Shape;365;p67"/>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3</a:t>
            </a:fld>
            <a:endParaRPr dirty="0"/>
          </a:p>
        </p:txBody>
      </p:sp>
      <p:pic>
        <p:nvPicPr>
          <p:cNvPr id="366" name="Google Shape;366;p67"/>
          <p:cNvPicPr preferRelativeResize="0"/>
          <p:nvPr/>
        </p:nvPicPr>
        <p:blipFill>
          <a:blip r:embed="rId3">
            <a:alphaModFix/>
          </a:blip>
          <a:stretch>
            <a:fillRect/>
          </a:stretch>
        </p:blipFill>
        <p:spPr>
          <a:xfrm>
            <a:off x="3088511" y="2874750"/>
            <a:ext cx="575700" cy="575700"/>
          </a:xfrm>
          <a:prstGeom prst="rect">
            <a:avLst/>
          </a:prstGeom>
          <a:noFill/>
          <a:ln>
            <a:noFill/>
          </a:ln>
        </p:spPr>
      </p:pic>
      <p:pic>
        <p:nvPicPr>
          <p:cNvPr id="367" name="Google Shape;367;p67"/>
          <p:cNvPicPr preferRelativeResize="0"/>
          <p:nvPr/>
        </p:nvPicPr>
        <p:blipFill>
          <a:blip r:embed="rId3">
            <a:alphaModFix/>
          </a:blip>
          <a:stretch>
            <a:fillRect/>
          </a:stretch>
        </p:blipFill>
        <p:spPr>
          <a:xfrm>
            <a:off x="3088511" y="3971092"/>
            <a:ext cx="575700" cy="575700"/>
          </a:xfrm>
          <a:prstGeom prst="rect">
            <a:avLst/>
          </a:prstGeom>
          <a:noFill/>
          <a:ln>
            <a:noFill/>
          </a:ln>
        </p:spPr>
      </p:pic>
      <p:pic>
        <p:nvPicPr>
          <p:cNvPr id="368" name="Google Shape;368;p67"/>
          <p:cNvPicPr preferRelativeResize="0"/>
          <p:nvPr/>
        </p:nvPicPr>
        <p:blipFill>
          <a:blip r:embed="rId3">
            <a:alphaModFix/>
          </a:blip>
          <a:stretch>
            <a:fillRect/>
          </a:stretch>
        </p:blipFill>
        <p:spPr>
          <a:xfrm>
            <a:off x="3088511" y="5067433"/>
            <a:ext cx="575700" cy="575700"/>
          </a:xfrm>
          <a:prstGeom prst="rect">
            <a:avLst/>
          </a:prstGeom>
          <a:noFill/>
          <a:ln>
            <a:noFill/>
          </a:ln>
        </p:spPr>
      </p:pic>
      <p:pic>
        <p:nvPicPr>
          <p:cNvPr id="369" name="Google Shape;369;p67"/>
          <p:cNvPicPr preferRelativeResize="0"/>
          <p:nvPr/>
        </p:nvPicPr>
        <p:blipFill>
          <a:blip r:embed="rId3">
            <a:alphaModFix/>
          </a:blip>
          <a:stretch>
            <a:fillRect/>
          </a:stretch>
        </p:blipFill>
        <p:spPr>
          <a:xfrm>
            <a:off x="3088511" y="6163775"/>
            <a:ext cx="575700" cy="575700"/>
          </a:xfrm>
          <a:prstGeom prst="rect">
            <a:avLst/>
          </a:prstGeom>
          <a:noFill/>
          <a:ln>
            <a:noFill/>
          </a:ln>
        </p:spPr>
      </p:pic>
      <p:sp>
        <p:nvSpPr>
          <p:cNvPr id="370" name="Google Shape;370;p67"/>
          <p:cNvSpPr txBox="1"/>
          <p:nvPr/>
        </p:nvSpPr>
        <p:spPr>
          <a:xfrm>
            <a:off x="3588009" y="2962870"/>
            <a:ext cx="1839600" cy="49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200" dirty="0"/>
              <a:t>Group</a:t>
            </a:r>
            <a:r>
              <a:rPr lang="ja-JP" sz="1200" dirty="0"/>
              <a:t> CEO</a:t>
            </a:r>
            <a:endParaRPr sz="1200" dirty="0"/>
          </a:p>
        </p:txBody>
      </p:sp>
      <p:cxnSp>
        <p:nvCxnSpPr>
          <p:cNvPr id="371" name="Google Shape;371;p67"/>
          <p:cNvCxnSpPr/>
          <p:nvPr/>
        </p:nvCxnSpPr>
        <p:spPr>
          <a:xfrm>
            <a:off x="3457761" y="3501217"/>
            <a:ext cx="0" cy="419100"/>
          </a:xfrm>
          <a:prstGeom prst="straightConnector1">
            <a:avLst/>
          </a:prstGeom>
          <a:noFill/>
          <a:ln w="9525" cap="flat" cmpd="sng">
            <a:solidFill>
              <a:schemeClr val="dk2"/>
            </a:solidFill>
            <a:prstDash val="solid"/>
            <a:round/>
            <a:headEnd type="none" w="med" len="med"/>
            <a:tailEnd type="triangle" w="med" len="med"/>
          </a:ln>
        </p:spPr>
      </p:cxnSp>
      <p:cxnSp>
        <p:nvCxnSpPr>
          <p:cNvPr id="372" name="Google Shape;372;p67"/>
          <p:cNvCxnSpPr/>
          <p:nvPr/>
        </p:nvCxnSpPr>
        <p:spPr>
          <a:xfrm>
            <a:off x="3457761" y="4597554"/>
            <a:ext cx="0" cy="419100"/>
          </a:xfrm>
          <a:prstGeom prst="straightConnector1">
            <a:avLst/>
          </a:prstGeom>
          <a:noFill/>
          <a:ln w="9525" cap="flat" cmpd="sng">
            <a:solidFill>
              <a:schemeClr val="dk2"/>
            </a:solidFill>
            <a:prstDash val="solid"/>
            <a:round/>
            <a:headEnd type="none" w="med" len="med"/>
            <a:tailEnd type="triangle" w="med" len="med"/>
          </a:ln>
        </p:spPr>
      </p:cxnSp>
      <p:cxnSp>
        <p:nvCxnSpPr>
          <p:cNvPr id="373" name="Google Shape;373;p67"/>
          <p:cNvCxnSpPr/>
          <p:nvPr/>
        </p:nvCxnSpPr>
        <p:spPr>
          <a:xfrm>
            <a:off x="3457761" y="5693904"/>
            <a:ext cx="0" cy="419100"/>
          </a:xfrm>
          <a:prstGeom prst="straightConnector1">
            <a:avLst/>
          </a:prstGeom>
          <a:noFill/>
          <a:ln w="9525" cap="flat" cmpd="sng">
            <a:solidFill>
              <a:schemeClr val="dk2"/>
            </a:solidFill>
            <a:prstDash val="solid"/>
            <a:round/>
            <a:headEnd type="none" w="med" len="med"/>
            <a:tailEnd type="triangle" w="med" len="med"/>
          </a:ln>
        </p:spPr>
      </p:cxnSp>
      <p:cxnSp>
        <p:nvCxnSpPr>
          <p:cNvPr id="374" name="Google Shape;374;p67"/>
          <p:cNvCxnSpPr/>
          <p:nvPr/>
        </p:nvCxnSpPr>
        <p:spPr>
          <a:xfrm rot="10800000">
            <a:off x="3288086" y="3517425"/>
            <a:ext cx="0" cy="386700"/>
          </a:xfrm>
          <a:prstGeom prst="straightConnector1">
            <a:avLst/>
          </a:prstGeom>
          <a:noFill/>
          <a:ln w="9525" cap="flat" cmpd="sng">
            <a:solidFill>
              <a:schemeClr val="dk2"/>
            </a:solidFill>
            <a:prstDash val="solid"/>
            <a:round/>
            <a:headEnd type="none" w="med" len="med"/>
            <a:tailEnd type="triangle" w="med" len="med"/>
          </a:ln>
        </p:spPr>
      </p:cxnSp>
      <p:cxnSp>
        <p:nvCxnSpPr>
          <p:cNvPr id="375" name="Google Shape;375;p67"/>
          <p:cNvCxnSpPr/>
          <p:nvPr/>
        </p:nvCxnSpPr>
        <p:spPr>
          <a:xfrm rot="10800000">
            <a:off x="3288086" y="4613750"/>
            <a:ext cx="0" cy="386700"/>
          </a:xfrm>
          <a:prstGeom prst="straightConnector1">
            <a:avLst/>
          </a:prstGeom>
          <a:noFill/>
          <a:ln w="9525" cap="flat" cmpd="sng">
            <a:solidFill>
              <a:schemeClr val="dk2"/>
            </a:solidFill>
            <a:prstDash val="solid"/>
            <a:round/>
            <a:headEnd type="none" w="med" len="med"/>
            <a:tailEnd type="triangle" w="med" len="med"/>
          </a:ln>
        </p:spPr>
      </p:cxnSp>
      <p:cxnSp>
        <p:nvCxnSpPr>
          <p:cNvPr id="376" name="Google Shape;376;p67"/>
          <p:cNvCxnSpPr/>
          <p:nvPr/>
        </p:nvCxnSpPr>
        <p:spPr>
          <a:xfrm rot="10800000">
            <a:off x="3288086" y="5710100"/>
            <a:ext cx="0" cy="386700"/>
          </a:xfrm>
          <a:prstGeom prst="straightConnector1">
            <a:avLst/>
          </a:prstGeom>
          <a:noFill/>
          <a:ln w="9525" cap="flat" cmpd="sng">
            <a:solidFill>
              <a:schemeClr val="dk2"/>
            </a:solidFill>
            <a:prstDash val="solid"/>
            <a:round/>
            <a:headEnd type="none" w="med" len="med"/>
            <a:tailEnd type="triangle" w="med" len="med"/>
          </a:ln>
        </p:spPr>
      </p:cxnSp>
      <p:sp>
        <p:nvSpPr>
          <p:cNvPr id="377" name="Google Shape;377;p67"/>
          <p:cNvSpPr txBox="1"/>
          <p:nvPr/>
        </p:nvSpPr>
        <p:spPr>
          <a:xfrm>
            <a:off x="3534223" y="4073573"/>
            <a:ext cx="1839600" cy="498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sz="1200" dirty="0"/>
              <a:t>CxO</a:t>
            </a:r>
            <a:endParaRPr sz="1200" dirty="0"/>
          </a:p>
        </p:txBody>
      </p:sp>
      <p:sp>
        <p:nvSpPr>
          <p:cNvPr id="378" name="Google Shape;378;p67"/>
          <p:cNvSpPr txBox="1"/>
          <p:nvPr/>
        </p:nvSpPr>
        <p:spPr>
          <a:xfrm>
            <a:off x="3588009" y="4909274"/>
            <a:ext cx="1839600" cy="76762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200" dirty="0"/>
              <a:t>Principal /</a:t>
            </a:r>
          </a:p>
          <a:p>
            <a:pPr marL="0" lvl="0" indent="0" algn="ctr" rtl="0">
              <a:spcBef>
                <a:spcPts val="0"/>
              </a:spcBef>
              <a:spcAft>
                <a:spcPts val="0"/>
              </a:spcAft>
              <a:buNone/>
            </a:pPr>
            <a:r>
              <a:rPr lang="en-US" altLang="ja-JP" sz="1200" dirty="0"/>
              <a:t>Senior </a:t>
            </a:r>
            <a:r>
              <a:rPr lang="ja-JP" sz="1200" dirty="0"/>
              <a:t>Manager</a:t>
            </a:r>
            <a:endParaRPr sz="1200" dirty="0"/>
          </a:p>
        </p:txBody>
      </p:sp>
      <p:sp>
        <p:nvSpPr>
          <p:cNvPr id="379" name="Google Shape;379;p67"/>
          <p:cNvSpPr txBox="1"/>
          <p:nvPr/>
        </p:nvSpPr>
        <p:spPr>
          <a:xfrm>
            <a:off x="3588010" y="6208950"/>
            <a:ext cx="1837877" cy="498600"/>
          </a:xfrm>
          <a:prstGeom prst="rect">
            <a:avLst/>
          </a:prstGeom>
          <a:noFill/>
          <a:ln>
            <a:noFill/>
          </a:ln>
        </p:spPr>
        <p:txBody>
          <a:bodyPr spcFirstLastPara="1" wrap="square" lIns="91425" tIns="91425" rIns="91425" bIns="91425" anchor="ctr" anchorCtr="0">
            <a:noAutofit/>
          </a:bodyPr>
          <a:lstStyle/>
          <a:p>
            <a:pPr lvl="0" algn="ctr"/>
            <a:r>
              <a:rPr lang="en-US" altLang="ja-JP" sz="1200" dirty="0"/>
              <a:t>Senior Developer /</a:t>
            </a:r>
          </a:p>
          <a:p>
            <a:pPr lvl="0" algn="ctr"/>
            <a:r>
              <a:rPr lang="en-US" altLang="ja-JP" sz="1200" dirty="0"/>
              <a:t>Manager / </a:t>
            </a:r>
          </a:p>
          <a:p>
            <a:pPr marL="0" lvl="0" indent="0" algn="ctr" rtl="0">
              <a:spcBef>
                <a:spcPts val="0"/>
              </a:spcBef>
              <a:spcAft>
                <a:spcPts val="0"/>
              </a:spcAft>
              <a:buNone/>
            </a:pPr>
            <a:r>
              <a:rPr lang="en-US" altLang="ja-JP" sz="1200" dirty="0"/>
              <a:t>Developer / </a:t>
            </a:r>
            <a:r>
              <a:rPr lang="ja-JP" sz="1200" dirty="0"/>
              <a:t>Associate</a:t>
            </a:r>
            <a:endParaRPr sz="1200" dirty="0"/>
          </a:p>
        </p:txBody>
      </p:sp>
      <p:sp>
        <p:nvSpPr>
          <p:cNvPr id="380" name="Google Shape;380;p67"/>
          <p:cNvSpPr txBox="1"/>
          <p:nvPr/>
        </p:nvSpPr>
        <p:spPr>
          <a:xfrm>
            <a:off x="1461952" y="2354108"/>
            <a:ext cx="3842287" cy="486876"/>
          </a:xfrm>
          <a:prstGeom prst="rect">
            <a:avLst/>
          </a:prstGeom>
          <a:solidFill>
            <a:srgbClr val="00293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dirty="0">
                <a:solidFill>
                  <a:srgbClr val="FFFFFF"/>
                </a:solidFill>
                <a:latin typeface="MS PGothic"/>
                <a:ea typeface="MS PGothic"/>
                <a:cs typeface="MS PGothic"/>
                <a:sym typeface="MS PGothic"/>
              </a:rPr>
              <a:t>上位目標から各ポジションの</a:t>
            </a:r>
            <a:endParaRPr lang="en-US" altLang="ja-JP" dirty="0">
              <a:solidFill>
                <a:srgbClr val="FFFFFF"/>
              </a:solidFill>
              <a:latin typeface="MS PGothic"/>
              <a:ea typeface="MS PGothic"/>
              <a:cs typeface="MS PGothic"/>
              <a:sym typeface="MS PGothic"/>
            </a:endParaRPr>
          </a:p>
          <a:p>
            <a:pPr marL="0" lvl="0" indent="0" algn="ctr" rtl="0">
              <a:spcBef>
                <a:spcPts val="0"/>
              </a:spcBef>
              <a:spcAft>
                <a:spcPts val="0"/>
              </a:spcAft>
              <a:buNone/>
            </a:pPr>
            <a:r>
              <a:rPr lang="ja-JP" dirty="0">
                <a:solidFill>
                  <a:srgbClr val="FFFFFF"/>
                </a:solidFill>
                <a:latin typeface="MS PGothic"/>
                <a:ea typeface="MS PGothic"/>
                <a:cs typeface="MS PGothic"/>
                <a:sym typeface="MS PGothic"/>
              </a:rPr>
              <a:t>KPIへブレークダウンする</a:t>
            </a:r>
            <a:endParaRPr dirty="0">
              <a:solidFill>
                <a:srgbClr val="FFFFFF"/>
              </a:solidFill>
              <a:latin typeface="MS PGothic"/>
              <a:ea typeface="MS PGothic"/>
              <a:cs typeface="MS PGothic"/>
              <a:sym typeface="MS PGothic"/>
            </a:endParaRPr>
          </a:p>
        </p:txBody>
      </p:sp>
      <p:sp>
        <p:nvSpPr>
          <p:cNvPr id="386" name="Google Shape;386;p67"/>
          <p:cNvSpPr txBox="1"/>
          <p:nvPr/>
        </p:nvSpPr>
        <p:spPr>
          <a:xfrm>
            <a:off x="1843815" y="3566863"/>
            <a:ext cx="1613946" cy="31231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200" u="sng" dirty="0">
                <a:latin typeface="MS PGothic"/>
                <a:ea typeface="MS PGothic"/>
                <a:cs typeface="MS PGothic"/>
                <a:sym typeface="MS PGothic"/>
              </a:rPr>
              <a:t>KPI</a:t>
            </a:r>
            <a:r>
              <a:rPr lang="ja-JP" altLang="en-US" sz="1200" u="sng" dirty="0">
                <a:latin typeface="MS PGothic"/>
                <a:ea typeface="MS PGothic"/>
                <a:cs typeface="MS PGothic"/>
                <a:sym typeface="MS PGothic"/>
              </a:rPr>
              <a:t>設定、合意</a:t>
            </a:r>
            <a:endParaRPr sz="1200" dirty="0">
              <a:latin typeface="MS PGothic"/>
              <a:ea typeface="MS PGothic"/>
              <a:cs typeface="MS PGothic"/>
              <a:sym typeface="MS PGothic"/>
            </a:endParaRPr>
          </a:p>
        </p:txBody>
      </p:sp>
      <p:sp>
        <p:nvSpPr>
          <p:cNvPr id="27" name="タイトル 2">
            <a:extLst>
              <a:ext uri="{FF2B5EF4-FFF2-40B4-BE49-F238E27FC236}">
                <a16:creationId xmlns:a16="http://schemas.microsoft.com/office/drawing/2014/main" id="{20B30746-4AB7-4D4F-9876-D671E74871EF}"/>
              </a:ext>
            </a:extLst>
          </p:cNvPr>
          <p:cNvSpPr txBox="1">
            <a:spLocks/>
          </p:cNvSpPr>
          <p:nvPr/>
        </p:nvSpPr>
        <p:spPr>
          <a:xfrm>
            <a:off x="6505898" y="3008122"/>
            <a:ext cx="3842287" cy="3849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3700"/>
              <a:buFont typeface="MS PGothic"/>
              <a:buNone/>
              <a:defRPr sz="2000" b="0" i="0" u="none" strike="noStrike" cap="none">
                <a:solidFill>
                  <a:srgbClr val="000000"/>
                </a:solidFill>
                <a:latin typeface="+mj-ea"/>
                <a:ea typeface="+mj-ea"/>
                <a:cs typeface="MS PGothic"/>
                <a:sym typeface="MS PGothic"/>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r>
              <a:rPr kumimoji="1" lang="ja-JP" altLang="en-US" sz="1400" dirty="0"/>
              <a:t>全ての上司、部下について以下のプロセスで目標の合意を進める</a:t>
            </a:r>
            <a:br>
              <a:rPr kumimoji="1" lang="en-US" altLang="ja-JP" sz="1400" dirty="0"/>
            </a:br>
            <a:br>
              <a:rPr kumimoji="1" lang="en-US" altLang="ja-JP" sz="1400" dirty="0"/>
            </a:br>
            <a:r>
              <a:rPr kumimoji="1" lang="en-US" altLang="ja-JP" sz="1400" dirty="0"/>
              <a:t>1. </a:t>
            </a:r>
            <a:r>
              <a:rPr kumimoji="1" lang="ja-JP" altLang="en-US" sz="1400" dirty="0"/>
              <a:t>会社の目標に基づき、上司が</a:t>
            </a:r>
            <a:r>
              <a:rPr kumimoji="1" lang="en-US" altLang="ja-JP" sz="1400" dirty="0"/>
              <a:t>OKR</a:t>
            </a:r>
            <a:r>
              <a:rPr kumimoji="1" lang="ja-JP" altLang="en-US" sz="1400" dirty="0"/>
              <a:t>シート</a:t>
            </a:r>
            <a:r>
              <a:rPr kumimoji="1" lang="en-US" altLang="ja-JP" sz="1400" dirty="0"/>
              <a:t>*</a:t>
            </a:r>
            <a:r>
              <a:rPr kumimoji="1" lang="ja-JP" altLang="en-US" sz="1400" dirty="0"/>
              <a:t>を用いて部下の目標を作成する</a:t>
            </a:r>
            <a:br>
              <a:rPr kumimoji="1" lang="en-US" altLang="ja-JP" sz="1400" dirty="0"/>
            </a:br>
            <a:br>
              <a:rPr kumimoji="1" lang="en-US" altLang="ja-JP" sz="1400" dirty="0"/>
            </a:br>
            <a:br>
              <a:rPr kumimoji="1" lang="en-US" altLang="ja-JP" sz="1400" dirty="0"/>
            </a:br>
            <a:r>
              <a:rPr kumimoji="1" lang="en-US" altLang="ja-JP" sz="1400" dirty="0"/>
              <a:t>2. </a:t>
            </a:r>
            <a:r>
              <a:rPr kumimoji="1" lang="ja-JP" altLang="en-US" sz="1400" dirty="0"/>
              <a:t>作成した</a:t>
            </a:r>
            <a:r>
              <a:rPr kumimoji="1" lang="en-US" altLang="ja-JP" sz="1400" dirty="0"/>
              <a:t>OKR</a:t>
            </a:r>
            <a:r>
              <a:rPr kumimoji="1" lang="ja-JP" altLang="en-US" sz="1400" dirty="0"/>
              <a:t>シート</a:t>
            </a:r>
            <a:r>
              <a:rPr kumimoji="1" lang="en-US" altLang="ja-JP" sz="1400" dirty="0"/>
              <a:t>*</a:t>
            </a:r>
            <a:r>
              <a:rPr kumimoji="1" lang="ja-JP" altLang="en-US" sz="1400" dirty="0"/>
              <a:t>をもとに、上司・部下にて目標設定面談を実施する</a:t>
            </a:r>
            <a:br>
              <a:rPr kumimoji="1" lang="en-US" altLang="ja-JP" sz="1400" dirty="0"/>
            </a:br>
            <a:br>
              <a:rPr kumimoji="1" lang="en-US" altLang="ja-JP" sz="1400" dirty="0"/>
            </a:br>
            <a:br>
              <a:rPr kumimoji="1" lang="en-US" altLang="ja-JP" sz="1400" dirty="0"/>
            </a:br>
            <a:r>
              <a:rPr kumimoji="1" lang="en-US" altLang="ja-JP" sz="1400" dirty="0"/>
              <a:t>3. </a:t>
            </a:r>
            <a:r>
              <a:rPr kumimoji="1" lang="ja-JP" altLang="en-US" sz="1400" dirty="0"/>
              <a:t>面談にてディスカッションを実施し、上司・部下間で目標の合意をし、目標を完成させる</a:t>
            </a:r>
            <a:br>
              <a:rPr kumimoji="1" lang="en-US" altLang="ja-JP" sz="1400" dirty="0"/>
            </a:br>
            <a:br>
              <a:rPr kumimoji="1" lang="en-US" altLang="ja-JP" sz="1400" dirty="0"/>
            </a:br>
            <a:r>
              <a:rPr kumimoji="1" lang="en-US" altLang="ja-JP" sz="1400" dirty="0"/>
              <a:t>*</a:t>
            </a:r>
            <a:r>
              <a:rPr kumimoji="1" lang="ja-JP" altLang="en-US" sz="1400" dirty="0"/>
              <a:t>次ページ参照</a:t>
            </a:r>
          </a:p>
        </p:txBody>
      </p:sp>
      <p:sp>
        <p:nvSpPr>
          <p:cNvPr id="28" name="Google Shape;386;p67">
            <a:extLst>
              <a:ext uri="{FF2B5EF4-FFF2-40B4-BE49-F238E27FC236}">
                <a16:creationId xmlns:a16="http://schemas.microsoft.com/office/drawing/2014/main" id="{AA2DCEA9-F906-47DA-A7BF-ABDED7AC194B}"/>
              </a:ext>
            </a:extLst>
          </p:cNvPr>
          <p:cNvSpPr txBox="1"/>
          <p:nvPr/>
        </p:nvSpPr>
        <p:spPr>
          <a:xfrm>
            <a:off x="1843815" y="4628727"/>
            <a:ext cx="1613946" cy="31231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200" u="sng" dirty="0">
                <a:latin typeface="MS PGothic"/>
                <a:ea typeface="MS PGothic"/>
                <a:cs typeface="MS PGothic"/>
                <a:sym typeface="MS PGothic"/>
              </a:rPr>
              <a:t>KPI</a:t>
            </a:r>
            <a:r>
              <a:rPr lang="ja-JP" altLang="en-US" sz="1200" u="sng" dirty="0">
                <a:latin typeface="MS PGothic"/>
                <a:ea typeface="MS PGothic"/>
                <a:cs typeface="MS PGothic"/>
                <a:sym typeface="MS PGothic"/>
              </a:rPr>
              <a:t>設定、合意</a:t>
            </a:r>
            <a:endParaRPr sz="1200" dirty="0">
              <a:latin typeface="MS PGothic"/>
              <a:ea typeface="MS PGothic"/>
              <a:cs typeface="MS PGothic"/>
              <a:sym typeface="MS PGothic"/>
            </a:endParaRPr>
          </a:p>
        </p:txBody>
      </p:sp>
      <p:sp>
        <p:nvSpPr>
          <p:cNvPr id="29" name="Google Shape;386;p67">
            <a:extLst>
              <a:ext uri="{FF2B5EF4-FFF2-40B4-BE49-F238E27FC236}">
                <a16:creationId xmlns:a16="http://schemas.microsoft.com/office/drawing/2014/main" id="{D55127EF-3BCB-4CB4-B9D5-FD0F6A9805FD}"/>
              </a:ext>
            </a:extLst>
          </p:cNvPr>
          <p:cNvSpPr txBox="1"/>
          <p:nvPr/>
        </p:nvSpPr>
        <p:spPr>
          <a:xfrm>
            <a:off x="1843815" y="5784482"/>
            <a:ext cx="1613946" cy="31231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ltLang="ja-JP" sz="1200" u="sng" dirty="0">
                <a:latin typeface="MS PGothic"/>
                <a:ea typeface="MS PGothic"/>
                <a:cs typeface="MS PGothic"/>
                <a:sym typeface="MS PGothic"/>
              </a:rPr>
              <a:t>KPI</a:t>
            </a:r>
            <a:r>
              <a:rPr lang="ja-JP" altLang="en-US" sz="1200" u="sng" dirty="0">
                <a:latin typeface="MS PGothic"/>
                <a:ea typeface="MS PGothic"/>
                <a:cs typeface="MS PGothic"/>
                <a:sym typeface="MS PGothic"/>
              </a:rPr>
              <a:t>設定、合意</a:t>
            </a:r>
            <a:endParaRPr sz="1200" dirty="0">
              <a:latin typeface="MS PGothic"/>
              <a:ea typeface="MS PGothic"/>
              <a:cs typeface="MS PGothic"/>
              <a:sym typeface="MS PGothic"/>
            </a:endParaRPr>
          </a:p>
        </p:txBody>
      </p:sp>
      <p:sp>
        <p:nvSpPr>
          <p:cNvPr id="30" name="Google Shape;380;p67">
            <a:extLst>
              <a:ext uri="{FF2B5EF4-FFF2-40B4-BE49-F238E27FC236}">
                <a16:creationId xmlns:a16="http://schemas.microsoft.com/office/drawing/2014/main" id="{45613A26-6C9F-43EF-A9DD-558FC4EF53FC}"/>
              </a:ext>
            </a:extLst>
          </p:cNvPr>
          <p:cNvSpPr txBox="1"/>
          <p:nvPr/>
        </p:nvSpPr>
        <p:spPr>
          <a:xfrm>
            <a:off x="6485569" y="2354108"/>
            <a:ext cx="3862454" cy="486876"/>
          </a:xfrm>
          <a:prstGeom prst="rect">
            <a:avLst/>
          </a:prstGeom>
          <a:solidFill>
            <a:srgbClr val="00293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ja-JP" altLang="en-US" dirty="0">
                <a:solidFill>
                  <a:srgbClr val="FFFFFF"/>
                </a:solidFill>
                <a:latin typeface="MS PGothic"/>
                <a:ea typeface="MS PGothic"/>
                <a:cs typeface="MS PGothic"/>
                <a:sym typeface="MS PGothic"/>
              </a:rPr>
              <a:t>プロセス</a:t>
            </a:r>
            <a:endParaRPr dirty="0">
              <a:solidFill>
                <a:srgbClr val="FFFFFF"/>
              </a:solidFill>
              <a:latin typeface="MS PGothic"/>
              <a:ea typeface="MS PGothic"/>
              <a:cs typeface="MS PGothic"/>
              <a:sym typeface="MS PGothic"/>
            </a:endParaRPr>
          </a:p>
        </p:txBody>
      </p:sp>
    </p:spTree>
    <p:extLst>
      <p:ext uri="{BB962C8B-B14F-4D97-AF65-F5344CB8AC3E}">
        <p14:creationId xmlns:p14="http://schemas.microsoft.com/office/powerpoint/2010/main" val="72978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524309A4-DE35-4A54-8A3E-37BD41DCBD96}"/>
              </a:ext>
            </a:extLst>
          </p:cNvPr>
          <p:cNvSpPr txBox="1"/>
          <p:nvPr/>
        </p:nvSpPr>
        <p:spPr>
          <a:xfrm>
            <a:off x="371475" y="2376283"/>
            <a:ext cx="2501370" cy="830997"/>
          </a:xfrm>
          <a:prstGeom prst="rect">
            <a:avLst/>
          </a:prstGeom>
          <a:noFill/>
        </p:spPr>
        <p:txBody>
          <a:bodyPr wrap="square" rtlCol="0">
            <a:spAutoFit/>
          </a:bodyPr>
          <a:lstStyle/>
          <a:p>
            <a:r>
              <a:rPr kumimoji="1" lang="ja-JP" altLang="en-US" sz="1200" b="1" u="sng" dirty="0">
                <a:latin typeface="+mj-ea"/>
                <a:ea typeface="+mj-ea"/>
              </a:rPr>
              <a:t>目標</a:t>
            </a:r>
            <a:r>
              <a:rPr kumimoji="1" lang="en-US" altLang="ja-JP" sz="1200" b="1" u="sng" dirty="0">
                <a:latin typeface="+mj-ea"/>
                <a:ea typeface="+mj-ea"/>
              </a:rPr>
              <a:t>(Objectives)</a:t>
            </a:r>
            <a:endParaRPr kumimoji="1" lang="en-US" altLang="ja-JP" sz="1200" dirty="0">
              <a:latin typeface="+mj-ea"/>
              <a:ea typeface="+mj-ea"/>
            </a:endParaRPr>
          </a:p>
          <a:p>
            <a:r>
              <a:rPr kumimoji="1" lang="ja-JP" altLang="en-US" sz="1200" dirty="0">
                <a:latin typeface="+mj-ea"/>
                <a:ea typeface="+mj-ea"/>
              </a:rPr>
              <a:t>・何を実現したいのか</a:t>
            </a:r>
            <a:endParaRPr kumimoji="1" lang="en-US" altLang="ja-JP" sz="1200" dirty="0">
              <a:latin typeface="+mj-ea"/>
              <a:ea typeface="+mj-ea"/>
            </a:endParaRPr>
          </a:p>
          <a:p>
            <a:r>
              <a:rPr kumimoji="1" lang="ja-JP" altLang="en-US" sz="1200" dirty="0">
                <a:latin typeface="+mj-ea"/>
                <a:ea typeface="+mj-ea"/>
              </a:rPr>
              <a:t>・どういう成果を出したいのか</a:t>
            </a:r>
            <a:endParaRPr kumimoji="1" lang="en-US" altLang="ja-JP" sz="1200" dirty="0">
              <a:latin typeface="+mj-ea"/>
              <a:ea typeface="+mj-ea"/>
            </a:endParaRPr>
          </a:p>
          <a:p>
            <a:r>
              <a:rPr kumimoji="1" lang="ja-JP" altLang="en-US" sz="1200" dirty="0">
                <a:latin typeface="+mj-ea"/>
                <a:ea typeface="+mj-ea"/>
              </a:rPr>
              <a:t>・どこに向かいたいのか</a:t>
            </a:r>
          </a:p>
        </p:txBody>
      </p:sp>
      <p:sp>
        <p:nvSpPr>
          <p:cNvPr id="2" name="タイトル 1">
            <a:extLst>
              <a:ext uri="{FF2B5EF4-FFF2-40B4-BE49-F238E27FC236}">
                <a16:creationId xmlns:a16="http://schemas.microsoft.com/office/drawing/2014/main" id="{B1DA89B4-5E94-46D0-912D-4EB53913DD96}"/>
              </a:ext>
            </a:extLst>
          </p:cNvPr>
          <p:cNvSpPr>
            <a:spLocks noGrp="1"/>
          </p:cNvSpPr>
          <p:nvPr>
            <p:ph type="title"/>
          </p:nvPr>
        </p:nvSpPr>
        <p:spPr/>
        <p:txBody>
          <a:bodyPr/>
          <a:lstStyle/>
          <a:p>
            <a:r>
              <a:rPr kumimoji="1" lang="en-US" altLang="ja-JP" dirty="0"/>
              <a:t>OKR</a:t>
            </a:r>
            <a:r>
              <a:rPr kumimoji="1" lang="ja-JP" altLang="en-US" dirty="0"/>
              <a:t>（</a:t>
            </a:r>
            <a:r>
              <a:rPr kumimoji="1" lang="en-US" altLang="ja-JP" dirty="0"/>
              <a:t>Objective Key Results</a:t>
            </a:r>
            <a:r>
              <a:rPr kumimoji="1" lang="ja-JP" altLang="en-US" dirty="0"/>
              <a:t>）</a:t>
            </a:r>
          </a:p>
        </p:txBody>
      </p:sp>
      <p:sp>
        <p:nvSpPr>
          <p:cNvPr id="3" name="スライド番号プレースホルダー 2">
            <a:extLst>
              <a:ext uri="{FF2B5EF4-FFF2-40B4-BE49-F238E27FC236}">
                <a16:creationId xmlns:a16="http://schemas.microsoft.com/office/drawing/2014/main" id="{C0BC99FE-D19D-4576-9D8D-7DB68FC31A24}"/>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4</a:t>
            </a:fld>
            <a:endParaRPr lang="ja-JP" altLang="en-US"/>
          </a:p>
        </p:txBody>
      </p:sp>
      <p:graphicFrame>
        <p:nvGraphicFramePr>
          <p:cNvPr id="5" name="表 4">
            <a:extLst>
              <a:ext uri="{FF2B5EF4-FFF2-40B4-BE49-F238E27FC236}">
                <a16:creationId xmlns:a16="http://schemas.microsoft.com/office/drawing/2014/main" id="{992CC78E-23F1-497E-A01D-83E2B36D35F2}"/>
              </a:ext>
            </a:extLst>
          </p:cNvPr>
          <p:cNvGraphicFramePr>
            <a:graphicFrameLocks noGrp="1"/>
          </p:cNvGraphicFramePr>
          <p:nvPr>
            <p:extLst>
              <p:ext uri="{D42A27DB-BD31-4B8C-83A1-F6EECF244321}">
                <p14:modId xmlns:p14="http://schemas.microsoft.com/office/powerpoint/2010/main" val="4010483247"/>
              </p:ext>
            </p:extLst>
          </p:nvPr>
        </p:nvGraphicFramePr>
        <p:xfrm>
          <a:off x="2955257" y="2104175"/>
          <a:ext cx="8769380" cy="4554531"/>
        </p:xfrm>
        <a:graphic>
          <a:graphicData uri="http://schemas.openxmlformats.org/drawingml/2006/table">
            <a:tbl>
              <a:tblPr>
                <a:tableStyleId>{3EBB8C7F-62F0-42B7-BCC9-38FDB687F34F}</a:tableStyleId>
              </a:tblPr>
              <a:tblGrid>
                <a:gridCol w="615519">
                  <a:extLst>
                    <a:ext uri="{9D8B030D-6E8A-4147-A177-3AD203B41FA5}">
                      <a16:colId xmlns:a16="http://schemas.microsoft.com/office/drawing/2014/main" val="388247525"/>
                    </a:ext>
                  </a:extLst>
                </a:gridCol>
                <a:gridCol w="865757">
                  <a:extLst>
                    <a:ext uri="{9D8B030D-6E8A-4147-A177-3AD203B41FA5}">
                      <a16:colId xmlns:a16="http://schemas.microsoft.com/office/drawing/2014/main" val="243114226"/>
                    </a:ext>
                  </a:extLst>
                </a:gridCol>
                <a:gridCol w="4985174">
                  <a:extLst>
                    <a:ext uri="{9D8B030D-6E8A-4147-A177-3AD203B41FA5}">
                      <a16:colId xmlns:a16="http://schemas.microsoft.com/office/drawing/2014/main" val="1015988708"/>
                    </a:ext>
                  </a:extLst>
                </a:gridCol>
                <a:gridCol w="2302930">
                  <a:extLst>
                    <a:ext uri="{9D8B030D-6E8A-4147-A177-3AD203B41FA5}">
                      <a16:colId xmlns:a16="http://schemas.microsoft.com/office/drawing/2014/main" val="496711985"/>
                    </a:ext>
                  </a:extLst>
                </a:gridCol>
              </a:tblGrid>
              <a:tr h="208835">
                <a:tc gridSpan="3">
                  <a:txBody>
                    <a:bodyPr/>
                    <a:lstStyle/>
                    <a:p>
                      <a:pPr algn="l" fontAlgn="ctr"/>
                      <a:r>
                        <a:rPr lang="en-US" sz="1100" u="none" strike="noStrike" dirty="0">
                          <a:effectLst/>
                        </a:rPr>
                        <a:t>[Fill in Team] [Fill in time period] OKR/KPI</a:t>
                      </a:r>
                      <a:endParaRPr lang="en-US" sz="1100" b="1" i="0" u="none" strike="noStrike" dirty="0">
                        <a:solidFill>
                          <a:srgbClr val="000000"/>
                        </a:solidFill>
                        <a:effectLst/>
                        <a:latin typeface="Arial" panose="020B0604020202020204" pitchFamily="34" charset="0"/>
                      </a:endParaRPr>
                    </a:p>
                  </a:txBody>
                  <a:tcPr marL="6036" marR="6036" marT="6036" marB="0" anchor="ctr"/>
                </a:tc>
                <a:tc hMerge="1">
                  <a:txBody>
                    <a:bodyPr/>
                    <a:lstStyle/>
                    <a:p>
                      <a:endParaRPr kumimoji="1" lang="ja-JP" altLang="en-US"/>
                    </a:p>
                  </a:txBody>
                  <a:tcPr/>
                </a:tc>
                <a:tc hMerge="1">
                  <a:txBody>
                    <a:bodyPr/>
                    <a:lstStyle/>
                    <a:p>
                      <a:pPr algn="l" fontAlgn="ctr"/>
                      <a:endParaRPr lang="en-US" sz="1300" b="1" i="0" u="none" strike="noStrike">
                        <a:solidFill>
                          <a:srgbClr val="000000"/>
                        </a:solidFill>
                        <a:effectLst/>
                        <a:latin typeface="Arial" panose="020B0604020202020204" pitchFamily="34" charset="0"/>
                      </a:endParaRPr>
                    </a:p>
                  </a:txBody>
                  <a:tcPr marL="6036" marR="6036" marT="6036" marB="0" anchor="ctr"/>
                </a:tc>
                <a:tc>
                  <a:txBody>
                    <a:bodyPr/>
                    <a:lstStyle/>
                    <a:p>
                      <a:pPr algn="ctr" fontAlgn="ctr"/>
                      <a:r>
                        <a:rPr lang="en-US" sz="1100" u="none" strike="noStrike" dirty="0">
                          <a:effectLst/>
                        </a:rPr>
                        <a:t>[Fill in time period - Every Quarter]</a:t>
                      </a:r>
                      <a:endParaRPr lang="en-US" sz="1100" b="1" i="0" u="none" strike="noStrike" dirty="0">
                        <a:solidFill>
                          <a:srgbClr val="000000"/>
                        </a:solidFill>
                        <a:effectLst/>
                        <a:latin typeface="Arial" panose="020B0604020202020204" pitchFamily="34" charset="0"/>
                      </a:endParaRPr>
                    </a:p>
                  </a:txBody>
                  <a:tcPr marL="6036" marR="6036" marT="6036" marB="0" anchor="ctr"/>
                </a:tc>
                <a:extLst>
                  <a:ext uri="{0D108BD9-81ED-4DB2-BD59-A6C34878D82A}">
                    <a16:rowId xmlns:a16="http://schemas.microsoft.com/office/drawing/2014/main" val="3749483361"/>
                  </a:ext>
                </a:extLst>
              </a:tr>
              <a:tr h="325928">
                <a:tc>
                  <a:txBody>
                    <a:bodyPr/>
                    <a:lstStyle/>
                    <a:p>
                      <a:pPr algn="l" fontAlgn="ctr"/>
                      <a:r>
                        <a:rPr lang="en-US" sz="1000" u="none" strike="noStrike" dirty="0">
                          <a:effectLst/>
                        </a:rPr>
                        <a:t>TOP 1</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gridSpan="2">
                  <a:txBody>
                    <a:bodyPr/>
                    <a:lstStyle/>
                    <a:p>
                      <a:pPr algn="l" fontAlgn="ctr"/>
                      <a:r>
                        <a:rPr lang="en-US" sz="1000" u="none" strike="noStrike" dirty="0">
                          <a:effectLst/>
                        </a:rPr>
                        <a:t>Fill in priority Number 1 for that time period - What is the expected outcome? Where do we want to achieve at the end of the time period?</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hMerge="1">
                  <a:txBody>
                    <a:bodyPr/>
                    <a:lstStyle/>
                    <a:p>
                      <a:pPr algn="l" fontAlgn="ct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rowSpan="20">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Arial" panose="020B0604020202020204" pitchFamily="34" charset="0"/>
                      </a:endParaRPr>
                    </a:p>
                  </a:txBody>
                  <a:tcPr marL="6036" marR="6036" marT="6036" marB="0" anchor="ctr"/>
                </a:tc>
                <a:extLst>
                  <a:ext uri="{0D108BD9-81ED-4DB2-BD59-A6C34878D82A}">
                    <a16:rowId xmlns:a16="http://schemas.microsoft.com/office/drawing/2014/main" val="3619466052"/>
                  </a:ext>
                </a:extLst>
              </a:tr>
              <a:tr h="190124">
                <a:tc rowSpan="5">
                  <a:txBody>
                    <a:bodyPr/>
                    <a:lstStyle/>
                    <a:p>
                      <a:pPr algn="l" fontAlgn="ctr"/>
                      <a:r>
                        <a:rPr lang="en-US" altLang="ja-JP" sz="1000" u="none" strike="noStrike" dirty="0">
                          <a:effectLst/>
                        </a:rPr>
                        <a:t>35%</a:t>
                      </a:r>
                      <a:endParaRPr lang="en-US" altLang="ja-JP"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Fill in detailed action that will be taken to achieve the result above</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482026918"/>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Completing these actions will ensure that we reach the above goal</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1346556607"/>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No more than 5 actions per TOP</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915005002"/>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Each key result must have a number to track progress, see example right beneath</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078256255"/>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I will complete [this or that] within [this period of time] measured by [this metric]</a:t>
                      </a:r>
                      <a:endParaRPr lang="en-US" sz="1000" b="1" i="0" u="none" strike="noStrike" dirty="0">
                        <a:solidFill>
                          <a:srgbClr val="FF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1990365991"/>
                  </a:ext>
                </a:extLst>
              </a:tr>
              <a:tr h="325928">
                <a:tc>
                  <a:txBody>
                    <a:bodyPr/>
                    <a:lstStyle/>
                    <a:p>
                      <a:pPr algn="l" fontAlgn="ctr"/>
                      <a:r>
                        <a:rPr lang="en-US" sz="1000" u="none" strike="noStrike" dirty="0">
                          <a:effectLst/>
                        </a:rPr>
                        <a:t>TOP 2</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gridSpan="2">
                  <a:txBody>
                    <a:bodyPr/>
                    <a:lstStyle/>
                    <a:p>
                      <a:pPr algn="l" fontAlgn="ctr"/>
                      <a:r>
                        <a:rPr lang="en-US" sz="1000" u="none" strike="noStrike" dirty="0">
                          <a:effectLst/>
                        </a:rPr>
                        <a:t>Example 1: Increase impact &amp; outreach of  HR department</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hMerge="1">
                  <a:txBody>
                    <a:bodyPr/>
                    <a:lstStyle/>
                    <a:p>
                      <a:pPr algn="l" fontAlgn="ct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2089288557"/>
                  </a:ext>
                </a:extLst>
              </a:tr>
              <a:tr h="190124">
                <a:tc rowSpan="4">
                  <a:txBody>
                    <a:bodyPr/>
                    <a:lstStyle/>
                    <a:p>
                      <a:pPr algn="l" fontAlgn="ctr"/>
                      <a:endParaRPr lang="en-US" altLang="ja-JP"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Plan &amp; carry out </a:t>
                      </a:r>
                      <a:r>
                        <a:rPr lang="en-US" sz="1000" u="none" strike="noStrike" dirty="0" err="1">
                          <a:effectLst/>
                        </a:rPr>
                        <a:t>compaigns</a:t>
                      </a:r>
                      <a:r>
                        <a:rPr lang="en-US" sz="1000" u="none" strike="noStrike">
                          <a:effectLst/>
                        </a:rPr>
                        <a:t> to attract more candidates (at least 3 before EoY)</a:t>
                      </a:r>
                      <a:endParaRPr lang="en-US" sz="1000" b="0" i="0" u="none" strike="noStrike">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2825170835"/>
                  </a:ext>
                </a:extLst>
              </a:tr>
              <a:tr h="190124">
                <a:tc vMerge="1">
                  <a:txBody>
                    <a:bodyPr/>
                    <a:lstStyle/>
                    <a:p>
                      <a:endParaRPr kumimoji="1" lang="ja-JP" altLang="en-US"/>
                    </a:p>
                  </a:txBody>
                  <a:tcPr/>
                </a:tc>
                <a:tc>
                  <a:txBody>
                    <a:bodyPr/>
                    <a:lstStyle/>
                    <a:p>
                      <a:pPr algn="l" fontAlgn="ctr"/>
                      <a:r>
                        <a:rPr lang="en-US" sz="1000" u="none" strike="noStrike">
                          <a:effectLst/>
                        </a:rPr>
                        <a:t>Key Result</a:t>
                      </a:r>
                      <a:endParaRPr lang="en-US" sz="1000" b="0" i="0" u="none" strike="noStrike">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Revamp &amp; Rebrand HR team by updating 5 key member profiles online</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567317125"/>
                  </a:ext>
                </a:extLst>
              </a:tr>
              <a:tr h="190124">
                <a:tc vMerge="1">
                  <a:txBody>
                    <a:bodyPr/>
                    <a:lstStyle/>
                    <a:p>
                      <a:endParaRPr kumimoji="1" lang="ja-JP" altLang="en-US"/>
                    </a:p>
                  </a:txBody>
                  <a:tcPr/>
                </a:tc>
                <a:tc>
                  <a:txBody>
                    <a:bodyPr/>
                    <a:lstStyle/>
                    <a:p>
                      <a:pPr algn="l" fontAlgn="ctr"/>
                      <a:r>
                        <a:rPr lang="en-US" sz="1000" u="none" strike="noStrike">
                          <a:effectLst/>
                        </a:rPr>
                        <a:t>Key Result</a:t>
                      </a:r>
                      <a:endParaRPr lang="en-US" sz="1000" b="0" i="0" u="none" strike="noStrike">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a:effectLst/>
                        </a:rPr>
                        <a:t>Create a content strategy working with MKT team to promote HR content on SNS</a:t>
                      </a:r>
                      <a:endParaRPr lang="en-US" sz="1000" b="0" i="0" u="none" strike="noStrike">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1898830478"/>
                  </a:ext>
                </a:extLst>
              </a:tr>
              <a:tr h="190124">
                <a:tc vMerge="1">
                  <a:txBody>
                    <a:bodyPr/>
                    <a:lstStyle/>
                    <a:p>
                      <a:endParaRPr kumimoji="1" lang="ja-JP" altLang="en-US"/>
                    </a:p>
                  </a:txBody>
                  <a:tcPr/>
                </a:tc>
                <a:tc>
                  <a:txBody>
                    <a:bodyPr/>
                    <a:lstStyle/>
                    <a:p>
                      <a:pPr algn="l" fontAlgn="ctr"/>
                      <a:r>
                        <a:rPr lang="en-US" sz="1000" u="none" strike="noStrike">
                          <a:effectLst/>
                        </a:rPr>
                        <a:t>Key Result</a:t>
                      </a:r>
                      <a:endParaRPr lang="en-US" sz="1000" b="0" i="0" u="none" strike="noStrike">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etc.</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42478714"/>
                  </a:ext>
                </a:extLst>
              </a:tr>
              <a:tr h="325928">
                <a:tc>
                  <a:txBody>
                    <a:bodyPr/>
                    <a:lstStyle/>
                    <a:p>
                      <a:pPr algn="l" fontAlgn="ctr"/>
                      <a:r>
                        <a:rPr lang="en-US" sz="1000" u="none" strike="noStrike" dirty="0">
                          <a:effectLst/>
                        </a:rPr>
                        <a:t>TOP 3</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gridSpan="2">
                  <a:txBody>
                    <a:bodyPr/>
                    <a:lstStyle/>
                    <a:p>
                      <a:pPr algn="l" fontAlgn="ctr"/>
                      <a:r>
                        <a:rPr lang="en-US" sz="1000" u="none" strike="noStrike" dirty="0">
                          <a:effectLst/>
                        </a:rPr>
                        <a:t>Example 2: Generate more candidates for all  BUs</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hMerge="1">
                  <a:txBody>
                    <a:bodyPr/>
                    <a:lstStyle/>
                    <a:p>
                      <a:pPr algn="l" fontAlgn="ct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1020052126"/>
                  </a:ext>
                </a:extLst>
              </a:tr>
              <a:tr h="190124">
                <a:tc rowSpan="4">
                  <a:txBody>
                    <a:bodyPr/>
                    <a:lstStyle/>
                    <a:p>
                      <a:pPr algn="l" fontAlgn="ctr"/>
                      <a:r>
                        <a:rPr lang="en-US" altLang="ja-JP" sz="1000" u="none" strike="noStrike">
                          <a:effectLst/>
                        </a:rPr>
                        <a:t>15%</a:t>
                      </a:r>
                      <a:endParaRPr lang="en-US" altLang="ja-JP" sz="1000" b="0" i="0" u="none" strike="noStrike">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a:effectLst/>
                        </a:rPr>
                        <a:t>Key Result</a:t>
                      </a:r>
                      <a:endParaRPr lang="en-US" sz="1000" b="0" i="0" u="none" strike="noStrike">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Generate 150 more leads per month for all BUs combined</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2410921895"/>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Reach out to 10 headhunting companies and create at least 5 partnerships with them</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1215770458"/>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Discuss 1on1 with each business head to plan their hiring needs for 2020</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2934356978"/>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etc.</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1119143140"/>
                  </a:ext>
                </a:extLst>
              </a:tr>
              <a:tr h="325928">
                <a:tc>
                  <a:txBody>
                    <a:bodyPr/>
                    <a:lstStyle/>
                    <a:p>
                      <a:pPr algn="l" fontAlgn="ctr"/>
                      <a:r>
                        <a:rPr lang="en-US" sz="1000" u="none" strike="noStrike" dirty="0">
                          <a:effectLst/>
                        </a:rPr>
                        <a:t>TOP 4</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gridSpan="2">
                  <a:txBody>
                    <a:bodyPr/>
                    <a:lstStyle/>
                    <a:p>
                      <a:pPr algn="l" fontAlgn="ctr"/>
                      <a:r>
                        <a:rPr lang="en-US" sz="1000" u="none" strike="noStrike" dirty="0">
                          <a:effectLst/>
                        </a:rPr>
                        <a:t>Example 3: Run entire HR Process </a:t>
                      </a: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hMerge="1">
                  <a:txBody>
                    <a:bodyPr/>
                    <a:lstStyle/>
                    <a:p>
                      <a:pPr algn="l" fontAlgn="ctr"/>
                      <a:endParaRPr lang="en-US" sz="1000" b="1" i="0" u="none" strike="noStrike" dirty="0">
                        <a:solidFill>
                          <a:srgbClr val="FFFFFF"/>
                        </a:solidFill>
                        <a:effectLst/>
                        <a:latin typeface="Arial" panose="020B0604020202020204" pitchFamily="34" charset="0"/>
                      </a:endParaRPr>
                    </a:p>
                  </a:txBody>
                  <a:tcPr marL="6036" marR="6036" marT="6036" marB="0" anchor="ctr">
                    <a:solidFill>
                      <a:schemeClr val="accent5">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290687838"/>
                  </a:ext>
                </a:extLst>
              </a:tr>
              <a:tr h="190124">
                <a:tc rowSpan="3">
                  <a:txBody>
                    <a:bodyPr/>
                    <a:lstStyle/>
                    <a:p>
                      <a:pPr algn="l" fontAlgn="ctr"/>
                      <a:r>
                        <a:rPr lang="en-US" altLang="ja-JP" sz="1000" u="none" strike="noStrike" dirty="0">
                          <a:effectLst/>
                        </a:rPr>
                        <a:t>20%</a:t>
                      </a:r>
                      <a:endParaRPr lang="en-US" altLang="ja-JP"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Ensure smooth handling of candidates with 100% satisfaction rate</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20329904"/>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b"/>
                      <a:r>
                        <a:rPr lang="en-US" sz="1000" u="none" strike="noStrike" dirty="0">
                          <a:effectLst/>
                        </a:rPr>
                        <a:t>Produce 1 HR handbook in English &amp; Japanese every month</a:t>
                      </a:r>
                      <a:endParaRPr lang="en-US" sz="1000" b="0" i="0" u="none" strike="noStrike" dirty="0">
                        <a:solidFill>
                          <a:srgbClr val="000000"/>
                        </a:solidFill>
                        <a:effectLst/>
                        <a:latin typeface="Arial" panose="020B0604020202020204" pitchFamily="34" charset="0"/>
                      </a:endParaRPr>
                    </a:p>
                  </a:txBody>
                  <a:tcPr marL="6036" marR="6036" marT="6036" marB="0" anchor="b"/>
                </a:tc>
                <a:tc vMerge="1">
                  <a:txBody>
                    <a:bodyPr/>
                    <a:lstStyle/>
                    <a:p>
                      <a:endParaRPr kumimoji="1" lang="ja-JP" altLang="en-US"/>
                    </a:p>
                  </a:txBody>
                  <a:tcPr/>
                </a:tc>
                <a:extLst>
                  <a:ext uri="{0D108BD9-81ED-4DB2-BD59-A6C34878D82A}">
                    <a16:rowId xmlns:a16="http://schemas.microsoft.com/office/drawing/2014/main" val="2439134036"/>
                  </a:ext>
                </a:extLst>
              </a:tr>
              <a:tr h="190124">
                <a:tc vMerge="1">
                  <a:txBody>
                    <a:bodyPr/>
                    <a:lstStyle/>
                    <a:p>
                      <a:endParaRPr kumimoji="1" lang="ja-JP" altLang="en-US"/>
                    </a:p>
                  </a:txBody>
                  <a:tcPr/>
                </a:tc>
                <a:tc>
                  <a:txBody>
                    <a:bodyPr/>
                    <a:lstStyle/>
                    <a:p>
                      <a:pPr algn="l" fontAlgn="ctr"/>
                      <a:r>
                        <a:rPr lang="en-US" sz="1000" u="none" strike="noStrike" dirty="0">
                          <a:effectLst/>
                        </a:rPr>
                        <a:t>Key Result</a:t>
                      </a:r>
                      <a:endParaRPr lang="en-US" sz="1000" b="0" i="0" u="none" strike="noStrike" dirty="0">
                        <a:solidFill>
                          <a:srgbClr val="000000"/>
                        </a:solidFill>
                        <a:effectLst/>
                        <a:latin typeface="Arial" panose="020B0604020202020204" pitchFamily="34" charset="0"/>
                      </a:endParaRPr>
                    </a:p>
                  </a:txBody>
                  <a:tcPr marL="6036" marR="6036" marT="6036" marB="0" anchor="ctr"/>
                </a:tc>
                <a:tc>
                  <a:txBody>
                    <a:bodyPr/>
                    <a:lstStyle/>
                    <a:p>
                      <a:pPr algn="l" fontAlgn="ctr"/>
                      <a:r>
                        <a:rPr lang="en-US" sz="1000" u="none" strike="noStrike" dirty="0">
                          <a:effectLst/>
                        </a:rPr>
                        <a:t>etc.</a:t>
                      </a:r>
                      <a:endParaRPr lang="en-US" sz="1000" b="0" i="0" u="none" strike="noStrike" dirty="0">
                        <a:solidFill>
                          <a:srgbClr val="000000"/>
                        </a:solidFill>
                        <a:effectLst/>
                        <a:latin typeface="Arial" panose="020B0604020202020204" pitchFamily="34" charset="0"/>
                      </a:endParaRPr>
                    </a:p>
                  </a:txBody>
                  <a:tcPr marL="6036" marR="6036" marT="6036" marB="0" anchor="ctr"/>
                </a:tc>
                <a:tc vMerge="1">
                  <a:txBody>
                    <a:bodyPr/>
                    <a:lstStyle/>
                    <a:p>
                      <a:endParaRPr kumimoji="1" lang="ja-JP" altLang="en-US"/>
                    </a:p>
                  </a:txBody>
                  <a:tcPr/>
                </a:tc>
                <a:extLst>
                  <a:ext uri="{0D108BD9-81ED-4DB2-BD59-A6C34878D82A}">
                    <a16:rowId xmlns:a16="http://schemas.microsoft.com/office/drawing/2014/main" val="3444567190"/>
                  </a:ext>
                </a:extLst>
              </a:tr>
            </a:tbl>
          </a:graphicData>
        </a:graphic>
      </p:graphicFrame>
      <p:sp>
        <p:nvSpPr>
          <p:cNvPr id="6" name="右中かっこ 5">
            <a:extLst>
              <a:ext uri="{FF2B5EF4-FFF2-40B4-BE49-F238E27FC236}">
                <a16:creationId xmlns:a16="http://schemas.microsoft.com/office/drawing/2014/main" id="{0B0EDE9F-0B83-4798-A1B6-CC06E75DFB28}"/>
              </a:ext>
            </a:extLst>
          </p:cNvPr>
          <p:cNvSpPr/>
          <p:nvPr/>
        </p:nvSpPr>
        <p:spPr>
          <a:xfrm rot="10800000">
            <a:off x="3210826" y="3948003"/>
            <a:ext cx="185698" cy="709507"/>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70C04BB-4669-4E7D-A268-FDB6A8FEFF7D}"/>
              </a:ext>
            </a:extLst>
          </p:cNvPr>
          <p:cNvSpPr txBox="1"/>
          <p:nvPr/>
        </p:nvSpPr>
        <p:spPr>
          <a:xfrm>
            <a:off x="371475" y="3990308"/>
            <a:ext cx="2634826" cy="1015663"/>
          </a:xfrm>
          <a:prstGeom prst="rect">
            <a:avLst/>
          </a:prstGeom>
          <a:noFill/>
        </p:spPr>
        <p:txBody>
          <a:bodyPr wrap="square" rtlCol="0">
            <a:spAutoFit/>
          </a:bodyPr>
          <a:lstStyle/>
          <a:p>
            <a:r>
              <a:rPr kumimoji="1" lang="ja-JP" altLang="en-US" sz="1200" b="1" u="sng" dirty="0">
                <a:latin typeface="+mj-ea"/>
                <a:ea typeface="+mj-ea"/>
              </a:rPr>
              <a:t>主要な成果（</a:t>
            </a:r>
            <a:r>
              <a:rPr kumimoji="1" lang="en-US" altLang="ja-JP" sz="1200" b="1" u="sng" dirty="0">
                <a:latin typeface="+mj-ea"/>
                <a:ea typeface="+mj-ea"/>
              </a:rPr>
              <a:t>Key Result</a:t>
            </a:r>
            <a:r>
              <a:rPr kumimoji="1" lang="ja-JP" altLang="en-US" sz="1200" b="1" u="sng" dirty="0">
                <a:latin typeface="+mj-ea"/>
                <a:ea typeface="+mj-ea"/>
              </a:rPr>
              <a:t>）</a:t>
            </a:r>
            <a:endParaRPr kumimoji="1" lang="en-US" altLang="ja-JP" sz="1200" b="1" u="sng" dirty="0">
              <a:latin typeface="+mj-ea"/>
              <a:ea typeface="+mj-ea"/>
            </a:endParaRPr>
          </a:p>
          <a:p>
            <a:r>
              <a:rPr kumimoji="1" lang="ja-JP" altLang="en-US" sz="1200" dirty="0">
                <a:latin typeface="+mj-ea"/>
                <a:ea typeface="+mj-ea"/>
              </a:rPr>
              <a:t>３～５に分解して進捗をトラッキングする</a:t>
            </a:r>
            <a:endParaRPr kumimoji="1" lang="en-US" altLang="ja-JP" sz="1200" dirty="0">
              <a:latin typeface="+mj-ea"/>
              <a:ea typeface="+mj-ea"/>
            </a:endParaRPr>
          </a:p>
          <a:p>
            <a:r>
              <a:rPr kumimoji="1" lang="ja-JP" altLang="en-US" sz="1200" dirty="0">
                <a:latin typeface="+mj-ea"/>
                <a:ea typeface="+mj-ea"/>
              </a:rPr>
              <a:t>・必要な成果は何か</a:t>
            </a:r>
            <a:endParaRPr kumimoji="1" lang="en-US" altLang="ja-JP" sz="1200" dirty="0">
              <a:latin typeface="+mj-ea"/>
              <a:ea typeface="+mj-ea"/>
            </a:endParaRPr>
          </a:p>
          <a:p>
            <a:r>
              <a:rPr kumimoji="1" lang="ja-JP" altLang="en-US" sz="1200" dirty="0">
                <a:latin typeface="+mj-ea"/>
                <a:ea typeface="+mj-ea"/>
              </a:rPr>
              <a:t>・挑戦したいのは何か</a:t>
            </a:r>
            <a:endParaRPr kumimoji="1" lang="en-US" altLang="ja-JP" sz="1200" dirty="0">
              <a:latin typeface="+mj-ea"/>
              <a:ea typeface="+mj-ea"/>
            </a:endParaRPr>
          </a:p>
        </p:txBody>
      </p:sp>
      <p:sp>
        <p:nvSpPr>
          <p:cNvPr id="8" name="右中かっこ 7">
            <a:extLst>
              <a:ext uri="{FF2B5EF4-FFF2-40B4-BE49-F238E27FC236}">
                <a16:creationId xmlns:a16="http://schemas.microsoft.com/office/drawing/2014/main" id="{25DC7CEA-153A-4264-ACCC-5D08A9381DB2}"/>
              </a:ext>
            </a:extLst>
          </p:cNvPr>
          <p:cNvSpPr/>
          <p:nvPr/>
        </p:nvSpPr>
        <p:spPr>
          <a:xfrm rot="10800000">
            <a:off x="2747886" y="2338757"/>
            <a:ext cx="155181" cy="319506"/>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右中かっこ 9">
            <a:extLst>
              <a:ext uri="{FF2B5EF4-FFF2-40B4-BE49-F238E27FC236}">
                <a16:creationId xmlns:a16="http://schemas.microsoft.com/office/drawing/2014/main" id="{69211CA5-9079-4EF4-9446-FF76A7113283}"/>
              </a:ext>
            </a:extLst>
          </p:cNvPr>
          <p:cNvSpPr/>
          <p:nvPr/>
        </p:nvSpPr>
        <p:spPr>
          <a:xfrm rot="10800000">
            <a:off x="2673390" y="6106850"/>
            <a:ext cx="212059" cy="462656"/>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842ECF7-CAFD-4375-B662-B354E3BD8320}"/>
              </a:ext>
            </a:extLst>
          </p:cNvPr>
          <p:cNvSpPr txBox="1"/>
          <p:nvPr/>
        </p:nvSpPr>
        <p:spPr>
          <a:xfrm>
            <a:off x="352794" y="5691775"/>
            <a:ext cx="2472682" cy="1200329"/>
          </a:xfrm>
          <a:prstGeom prst="rect">
            <a:avLst/>
          </a:prstGeom>
          <a:noFill/>
        </p:spPr>
        <p:txBody>
          <a:bodyPr wrap="square" rtlCol="0">
            <a:spAutoFit/>
          </a:bodyPr>
          <a:lstStyle/>
          <a:p>
            <a:r>
              <a:rPr kumimoji="1" lang="ja-JP" altLang="en-US" sz="1200" b="1" u="sng" dirty="0">
                <a:latin typeface="+mj-ea"/>
                <a:ea typeface="+mj-ea"/>
              </a:rPr>
              <a:t>重みづけ</a:t>
            </a:r>
            <a:endParaRPr kumimoji="1" lang="en-US" altLang="ja-JP" sz="1200" b="1" u="sng" dirty="0">
              <a:latin typeface="+mj-ea"/>
              <a:ea typeface="+mj-ea"/>
            </a:endParaRPr>
          </a:p>
          <a:p>
            <a:r>
              <a:rPr lang="ja-JP" altLang="en-US" sz="1200" dirty="0">
                <a:latin typeface="+mj-ea"/>
                <a:ea typeface="+mj-ea"/>
                <a:cs typeface="MS PGothic"/>
                <a:sym typeface="MS PGothic"/>
              </a:rPr>
              <a:t>各目標に</a:t>
            </a:r>
            <a:r>
              <a:rPr lang="ja-JP" altLang="en-US" sz="1200" dirty="0">
                <a:latin typeface="+mj-ea"/>
                <a:ea typeface="+mj-ea"/>
              </a:rPr>
              <a:t>重み</a:t>
            </a:r>
            <a:r>
              <a:rPr lang="ja-JP" altLang="en-US" sz="1200" dirty="0">
                <a:latin typeface="+mj-ea"/>
                <a:ea typeface="+mj-ea"/>
                <a:cs typeface="MS PGothic"/>
                <a:sym typeface="MS PGothic"/>
              </a:rPr>
              <a:t>付けをし、合計が</a:t>
            </a:r>
            <a:r>
              <a:rPr lang="en-US" altLang="ja-JP" sz="1200" dirty="0">
                <a:latin typeface="+mj-ea"/>
                <a:ea typeface="+mj-ea"/>
                <a:cs typeface="MS PGothic"/>
                <a:sym typeface="MS PGothic"/>
              </a:rPr>
              <a:t>100%</a:t>
            </a:r>
            <a:r>
              <a:rPr lang="ja-JP" altLang="en-US" sz="1200" dirty="0">
                <a:latin typeface="+mj-ea"/>
                <a:ea typeface="+mj-ea"/>
                <a:cs typeface="MS PGothic"/>
                <a:sym typeface="MS PGothic"/>
              </a:rPr>
              <a:t>になるようにする（例えば、目標が</a:t>
            </a:r>
            <a:r>
              <a:rPr lang="en-US" altLang="ja-JP" sz="1200" dirty="0">
                <a:latin typeface="+mj-ea"/>
                <a:ea typeface="+mj-ea"/>
                <a:cs typeface="MS PGothic"/>
                <a:sym typeface="MS PGothic"/>
              </a:rPr>
              <a:t>3</a:t>
            </a:r>
            <a:r>
              <a:rPr lang="ja-JP" altLang="en-US" sz="1200" dirty="0">
                <a:latin typeface="+mj-ea"/>
                <a:ea typeface="+mj-ea"/>
                <a:cs typeface="MS PGothic"/>
                <a:sym typeface="MS PGothic"/>
              </a:rPr>
              <a:t>つなら各目標の重みづけを</a:t>
            </a:r>
            <a:r>
              <a:rPr lang="en-US" altLang="ja-JP" sz="1200" dirty="0">
                <a:latin typeface="+mj-ea"/>
                <a:ea typeface="+mj-ea"/>
                <a:cs typeface="MS PGothic"/>
                <a:sym typeface="MS PGothic"/>
              </a:rPr>
              <a:t>25</a:t>
            </a:r>
            <a:r>
              <a:rPr lang="ja-JP" altLang="en-US" sz="1200" dirty="0">
                <a:latin typeface="+mj-ea"/>
                <a:ea typeface="+mj-ea"/>
                <a:cs typeface="MS PGothic"/>
                <a:sym typeface="MS PGothic"/>
              </a:rPr>
              <a:t>％、</a:t>
            </a:r>
            <a:r>
              <a:rPr lang="en-US" altLang="ja-JP" sz="1200" dirty="0">
                <a:latin typeface="+mj-ea"/>
                <a:ea typeface="+mj-ea"/>
                <a:cs typeface="MS PGothic"/>
                <a:sym typeface="MS PGothic"/>
              </a:rPr>
              <a:t>25</a:t>
            </a:r>
            <a:r>
              <a:rPr lang="ja-JP" altLang="en-US" sz="1200" dirty="0">
                <a:latin typeface="+mj-ea"/>
                <a:ea typeface="+mj-ea"/>
                <a:cs typeface="MS PGothic"/>
                <a:sym typeface="MS PGothic"/>
              </a:rPr>
              <a:t>％、</a:t>
            </a:r>
            <a:r>
              <a:rPr lang="en-US" altLang="ja-JP" sz="1200" dirty="0">
                <a:latin typeface="+mj-ea"/>
                <a:ea typeface="+mj-ea"/>
                <a:cs typeface="MS PGothic"/>
                <a:sym typeface="MS PGothic"/>
              </a:rPr>
              <a:t>50</a:t>
            </a:r>
            <a:r>
              <a:rPr lang="ja-JP" altLang="en-US" sz="1200" dirty="0">
                <a:latin typeface="+mj-ea"/>
                <a:ea typeface="+mj-ea"/>
                <a:cs typeface="MS PGothic"/>
                <a:sym typeface="MS PGothic"/>
              </a:rPr>
              <a:t>％とする）</a:t>
            </a:r>
            <a:endParaRPr lang="en-US" altLang="ja-JP" sz="1200" dirty="0">
              <a:latin typeface="+mj-ea"/>
              <a:ea typeface="+mj-ea"/>
              <a:cs typeface="MS PGothic"/>
              <a:sym typeface="MS PGothic"/>
            </a:endParaRPr>
          </a:p>
          <a:p>
            <a:endParaRPr kumimoji="1" lang="en-US" altLang="ja-JP" sz="1200" b="1" u="sng" dirty="0">
              <a:latin typeface="+mj-ea"/>
              <a:ea typeface="+mj-ea"/>
            </a:endParaRPr>
          </a:p>
        </p:txBody>
      </p:sp>
      <p:sp>
        <p:nvSpPr>
          <p:cNvPr id="12" name="四角形: 角を丸くする 11">
            <a:extLst>
              <a:ext uri="{FF2B5EF4-FFF2-40B4-BE49-F238E27FC236}">
                <a16:creationId xmlns:a16="http://schemas.microsoft.com/office/drawing/2014/main" id="{C9FA2F1B-C556-4CD8-B9E0-7F488B73A735}"/>
              </a:ext>
            </a:extLst>
          </p:cNvPr>
          <p:cNvSpPr/>
          <p:nvPr/>
        </p:nvSpPr>
        <p:spPr>
          <a:xfrm>
            <a:off x="9652000" y="2498510"/>
            <a:ext cx="1912077" cy="40709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クォーターごとに各目標の進捗状況や、上司からのフィードバック等について記載する</a:t>
            </a:r>
          </a:p>
        </p:txBody>
      </p:sp>
      <p:sp>
        <p:nvSpPr>
          <p:cNvPr id="14" name="Google Shape;364;p67">
            <a:extLst>
              <a:ext uri="{FF2B5EF4-FFF2-40B4-BE49-F238E27FC236}">
                <a16:creationId xmlns:a16="http://schemas.microsoft.com/office/drawing/2014/main" id="{F339BA9A-5365-431F-A514-8E1B40C4C777}"/>
              </a:ext>
            </a:extLst>
          </p:cNvPr>
          <p:cNvSpPr txBox="1">
            <a:spLocks/>
          </p:cNvSpPr>
          <p:nvPr/>
        </p:nvSpPr>
        <p:spPr>
          <a:xfrm>
            <a:off x="576000" y="1134600"/>
            <a:ext cx="10928100" cy="11589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3700"/>
              <a:buFont typeface="MS PGothic"/>
              <a:buNone/>
              <a:defRPr sz="3700" b="0" i="0" u="none" strike="noStrike" cap="none">
                <a:solidFill>
                  <a:srgbClr val="000000"/>
                </a:solidFill>
                <a:latin typeface="MS PGothic"/>
                <a:ea typeface="MS PGothic"/>
                <a:cs typeface="MS PGothic"/>
                <a:sym typeface="MS PGothic"/>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r>
              <a:rPr kumimoji="1" lang="ja-JP" altLang="en-US" sz="1600" dirty="0"/>
              <a:t>会社が掲げる目標と個人の目標および主要な成果をリンクさせ、会社と個人の方向性とタスクを明確にすることを目的として、</a:t>
            </a:r>
            <a:r>
              <a:rPr kumimoji="1" lang="en-US" altLang="ja-JP" sz="1600" dirty="0"/>
              <a:t>OKR</a:t>
            </a:r>
            <a:r>
              <a:rPr kumimoji="1" lang="ja-JP" altLang="en-US" sz="1600" dirty="0"/>
              <a:t>を導入し、以下のテンプレートを使用する。各目標に対して、重みづけをし、全体で</a:t>
            </a:r>
            <a:r>
              <a:rPr kumimoji="1" lang="en-US" altLang="ja-JP" sz="1600" dirty="0"/>
              <a:t>100</a:t>
            </a:r>
            <a:r>
              <a:rPr kumimoji="1" lang="ja-JP" altLang="en-US" sz="1600" dirty="0"/>
              <a:t>％になるように設定する。</a:t>
            </a:r>
          </a:p>
        </p:txBody>
      </p:sp>
    </p:spTree>
    <p:extLst>
      <p:ext uri="{BB962C8B-B14F-4D97-AF65-F5344CB8AC3E}">
        <p14:creationId xmlns:p14="http://schemas.microsoft.com/office/powerpoint/2010/main" val="698575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2"/>
          <p:cNvSpPr txBox="1">
            <a:spLocks noGrp="1"/>
          </p:cNvSpPr>
          <p:nvPr>
            <p:ph type="title"/>
          </p:nvPr>
        </p:nvSpPr>
        <p:spPr>
          <a:prstGeom prst="rect">
            <a:avLst/>
          </a:prstGeom>
        </p:spPr>
        <p:txBody>
          <a:bodyPr spcFirstLastPara="1" wrap="square" lIns="0" tIns="0" rIns="0" bIns="0" anchor="t" anchorCtr="0">
            <a:noAutofit/>
          </a:bodyPr>
          <a:lstStyle/>
          <a:p>
            <a:r>
              <a:rPr kumimoji="1" lang="en-US" altLang="ja-JP" dirty="0">
                <a:solidFill>
                  <a:schemeClr val="tx1"/>
                </a:solidFill>
              </a:rPr>
              <a:t>2.</a:t>
            </a:r>
            <a:r>
              <a:rPr kumimoji="1" lang="ja-JP" altLang="en-US" dirty="0">
                <a:solidFill>
                  <a:schemeClr val="tx1"/>
                </a:solidFill>
              </a:rPr>
              <a:t>業績評価および</a:t>
            </a:r>
            <a:r>
              <a:rPr kumimoji="1" lang="en-US" altLang="ja-JP" dirty="0">
                <a:solidFill>
                  <a:schemeClr val="tx1"/>
                </a:solidFill>
              </a:rPr>
              <a:t>4</a:t>
            </a:r>
            <a:r>
              <a:rPr kumimoji="1" lang="ja-JP" altLang="en-US" dirty="0">
                <a:solidFill>
                  <a:schemeClr val="tx1"/>
                </a:solidFill>
              </a:rPr>
              <a:t>半期ごとのレビューの徹底</a:t>
            </a:r>
            <a:endParaRPr kumimoji="1" lang="ja-JP" altLang="en-US" sz="2800" dirty="0">
              <a:solidFill>
                <a:schemeClr val="tx1"/>
              </a:solidFill>
            </a:endParaRPr>
          </a:p>
        </p:txBody>
      </p:sp>
      <p:sp>
        <p:nvSpPr>
          <p:cNvPr id="305" name="Google Shape;305;p62"/>
          <p:cNvSpPr txBox="1">
            <a:spLocks noGrp="1"/>
          </p:cNvSpPr>
          <p:nvPr>
            <p:ph type="title" idx="4294967295"/>
          </p:nvPr>
        </p:nvSpPr>
        <p:spPr>
          <a:xfrm>
            <a:off x="576000" y="1141373"/>
            <a:ext cx="10928100" cy="534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1050" dirty="0">
              <a:latin typeface="MS PGothic"/>
              <a:ea typeface="MS PGothic"/>
              <a:cs typeface="MS PGothic"/>
              <a:sym typeface="MS PGothic"/>
            </a:endParaRPr>
          </a:p>
        </p:txBody>
      </p:sp>
      <p:sp>
        <p:nvSpPr>
          <p:cNvPr id="306" name="Google Shape;306;p62"/>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5</a:t>
            </a:fld>
            <a:endParaRPr dirty="0"/>
          </a:p>
        </p:txBody>
      </p:sp>
      <p:sp>
        <p:nvSpPr>
          <p:cNvPr id="2" name="四角形: 角を丸くする 1">
            <a:extLst>
              <a:ext uri="{FF2B5EF4-FFF2-40B4-BE49-F238E27FC236}">
                <a16:creationId xmlns:a16="http://schemas.microsoft.com/office/drawing/2014/main" id="{82811227-6103-413A-B21B-8051B70EA5F0}"/>
              </a:ext>
            </a:extLst>
          </p:cNvPr>
          <p:cNvSpPr/>
          <p:nvPr/>
        </p:nvSpPr>
        <p:spPr>
          <a:xfrm>
            <a:off x="124290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目標設定・業績評価・人事制度</a:t>
            </a:r>
          </a:p>
        </p:txBody>
      </p:sp>
      <p:sp>
        <p:nvSpPr>
          <p:cNvPr id="6" name="四角形: 角を丸くする 5">
            <a:extLst>
              <a:ext uri="{FF2B5EF4-FFF2-40B4-BE49-F238E27FC236}">
                <a16:creationId xmlns:a16="http://schemas.microsoft.com/office/drawing/2014/main" id="{67AD8731-E5BD-433C-880F-3C38D6559862}"/>
              </a:ext>
            </a:extLst>
          </p:cNvPr>
          <p:cNvSpPr/>
          <p:nvPr/>
        </p:nvSpPr>
        <p:spPr>
          <a:xfrm>
            <a:off x="4710006" y="183780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1. </a:t>
            </a:r>
            <a:r>
              <a:rPr kumimoji="1" lang="ja-JP" altLang="en-US" sz="1100" dirty="0">
                <a:solidFill>
                  <a:schemeClr val="tx1"/>
                </a:solidFill>
              </a:rPr>
              <a:t>高く明示的な目標設定と合意</a:t>
            </a:r>
          </a:p>
        </p:txBody>
      </p:sp>
      <p:sp>
        <p:nvSpPr>
          <p:cNvPr id="7" name="四角形: 角を丸くする 6">
            <a:extLst>
              <a:ext uri="{FF2B5EF4-FFF2-40B4-BE49-F238E27FC236}">
                <a16:creationId xmlns:a16="http://schemas.microsoft.com/office/drawing/2014/main" id="{14CE50EC-48E3-4EF4-BE56-03E50940AF8D}"/>
              </a:ext>
            </a:extLst>
          </p:cNvPr>
          <p:cNvSpPr/>
          <p:nvPr/>
        </p:nvSpPr>
        <p:spPr>
          <a:xfrm>
            <a:off x="4710006" y="255165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bg1"/>
                </a:solidFill>
              </a:rPr>
              <a:t>2.</a:t>
            </a:r>
            <a:r>
              <a:rPr kumimoji="1" lang="ja-JP" altLang="en-US" sz="1100" dirty="0">
                <a:solidFill>
                  <a:schemeClr val="bg1"/>
                </a:solidFill>
              </a:rPr>
              <a:t>業績評価および</a:t>
            </a:r>
            <a:r>
              <a:rPr kumimoji="1" lang="en-US" altLang="ja-JP" sz="1100" dirty="0">
                <a:solidFill>
                  <a:schemeClr val="bg1"/>
                </a:solidFill>
              </a:rPr>
              <a:t>4</a:t>
            </a:r>
            <a:r>
              <a:rPr kumimoji="1" lang="ja-JP" altLang="en-US" sz="1100" dirty="0">
                <a:solidFill>
                  <a:schemeClr val="bg1"/>
                </a:solidFill>
              </a:rPr>
              <a:t>半期ごとのレビューの徹底</a:t>
            </a:r>
          </a:p>
        </p:txBody>
      </p:sp>
      <p:sp>
        <p:nvSpPr>
          <p:cNvPr id="8" name="四角形: 角を丸くする 7">
            <a:extLst>
              <a:ext uri="{FF2B5EF4-FFF2-40B4-BE49-F238E27FC236}">
                <a16:creationId xmlns:a16="http://schemas.microsoft.com/office/drawing/2014/main" id="{AB162EB8-74B0-4D34-830F-1D06A0FBEC98}"/>
              </a:ext>
            </a:extLst>
          </p:cNvPr>
          <p:cNvSpPr/>
          <p:nvPr/>
        </p:nvSpPr>
        <p:spPr>
          <a:xfrm>
            <a:off x="4710006" y="350310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3. </a:t>
            </a:r>
            <a:r>
              <a:rPr kumimoji="1" lang="ja-JP" altLang="en-US" sz="1100" dirty="0">
                <a:solidFill>
                  <a:schemeClr val="tx1"/>
                </a:solidFill>
              </a:rPr>
              <a:t>スキル評価・育成の重視</a:t>
            </a:r>
          </a:p>
        </p:txBody>
      </p:sp>
      <p:sp>
        <p:nvSpPr>
          <p:cNvPr id="9" name="四角形: 角を丸くする 8">
            <a:extLst>
              <a:ext uri="{FF2B5EF4-FFF2-40B4-BE49-F238E27FC236}">
                <a16:creationId xmlns:a16="http://schemas.microsoft.com/office/drawing/2014/main" id="{9C04209D-7C60-4882-B6C1-D975163A6D4B}"/>
              </a:ext>
            </a:extLst>
          </p:cNvPr>
          <p:cNvSpPr/>
          <p:nvPr/>
        </p:nvSpPr>
        <p:spPr>
          <a:xfrm>
            <a:off x="4710006" y="4996589"/>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4. </a:t>
            </a:r>
            <a:r>
              <a:rPr kumimoji="1" lang="ja-JP" altLang="en-US" sz="1100" dirty="0">
                <a:solidFill>
                  <a:schemeClr val="tx1"/>
                </a:solidFill>
              </a:rPr>
              <a:t>業績評価、スキル評価に基づく明確な基準による報酬制度</a:t>
            </a:r>
          </a:p>
        </p:txBody>
      </p:sp>
      <p:sp>
        <p:nvSpPr>
          <p:cNvPr id="11" name="四角形: 角を丸くする 10">
            <a:extLst>
              <a:ext uri="{FF2B5EF4-FFF2-40B4-BE49-F238E27FC236}">
                <a16:creationId xmlns:a16="http://schemas.microsoft.com/office/drawing/2014/main" id="{AD224D0F-2AC2-4777-AFAF-F42B2DFA5471}"/>
              </a:ext>
            </a:extLst>
          </p:cNvPr>
          <p:cNvSpPr/>
          <p:nvPr/>
        </p:nvSpPr>
        <p:spPr>
          <a:xfrm>
            <a:off x="8386655" y="183832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KPI</a:t>
            </a:r>
            <a:r>
              <a:rPr kumimoji="1" lang="ja-JP" altLang="en-US" sz="1100" dirty="0">
                <a:solidFill>
                  <a:schemeClr val="tx1"/>
                </a:solidFill>
              </a:rPr>
              <a:t>設定合意、方針・プロセス</a:t>
            </a:r>
          </a:p>
        </p:txBody>
      </p:sp>
      <p:sp>
        <p:nvSpPr>
          <p:cNvPr id="13" name="四角形: 角を丸くする 12">
            <a:extLst>
              <a:ext uri="{FF2B5EF4-FFF2-40B4-BE49-F238E27FC236}">
                <a16:creationId xmlns:a16="http://schemas.microsoft.com/office/drawing/2014/main" id="{D411FE55-D526-4368-A416-AD679D739943}"/>
              </a:ext>
            </a:extLst>
          </p:cNvPr>
          <p:cNvSpPr/>
          <p:nvPr/>
        </p:nvSpPr>
        <p:spPr>
          <a:xfrm>
            <a:off x="8386655" y="2552178"/>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業績評価プロセス、基準</a:t>
            </a:r>
          </a:p>
        </p:txBody>
      </p:sp>
      <p:sp>
        <p:nvSpPr>
          <p:cNvPr id="15" name="四角形: 角を丸くする 14">
            <a:extLst>
              <a:ext uri="{FF2B5EF4-FFF2-40B4-BE49-F238E27FC236}">
                <a16:creationId xmlns:a16="http://schemas.microsoft.com/office/drawing/2014/main" id="{4D807238-5C07-47C2-B4F1-BF64A63F8D42}"/>
              </a:ext>
            </a:extLst>
          </p:cNvPr>
          <p:cNvSpPr/>
          <p:nvPr/>
        </p:nvSpPr>
        <p:spPr>
          <a:xfrm>
            <a:off x="8386655" y="3263235"/>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スキル評価基準</a:t>
            </a:r>
          </a:p>
        </p:txBody>
      </p:sp>
      <p:sp>
        <p:nvSpPr>
          <p:cNvPr id="16" name="四角形: 角を丸くする 15">
            <a:extLst>
              <a:ext uri="{FF2B5EF4-FFF2-40B4-BE49-F238E27FC236}">
                <a16:creationId xmlns:a16="http://schemas.microsoft.com/office/drawing/2014/main" id="{CEE17C64-B8B1-4C1F-A807-2B260705EE4B}"/>
              </a:ext>
            </a:extLst>
          </p:cNvPr>
          <p:cNvSpPr/>
          <p:nvPr/>
        </p:nvSpPr>
        <p:spPr>
          <a:xfrm>
            <a:off x="8386655" y="378258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評価、フィードバック、合意</a:t>
            </a:r>
          </a:p>
        </p:txBody>
      </p:sp>
      <p:sp>
        <p:nvSpPr>
          <p:cNvPr id="17" name="四角形: 角を丸くする 16">
            <a:extLst>
              <a:ext uri="{FF2B5EF4-FFF2-40B4-BE49-F238E27FC236}">
                <a16:creationId xmlns:a16="http://schemas.microsoft.com/office/drawing/2014/main" id="{A508027C-431F-4C3D-BE05-3563DFF59E89}"/>
              </a:ext>
            </a:extLst>
          </p:cNvPr>
          <p:cNvSpPr/>
          <p:nvPr/>
        </p:nvSpPr>
        <p:spPr>
          <a:xfrm>
            <a:off x="8386655" y="4456452"/>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グレード、昇降格</a:t>
            </a:r>
          </a:p>
        </p:txBody>
      </p:sp>
      <p:sp>
        <p:nvSpPr>
          <p:cNvPr id="18" name="四角形: 角を丸くする 17">
            <a:extLst>
              <a:ext uri="{FF2B5EF4-FFF2-40B4-BE49-F238E27FC236}">
                <a16:creationId xmlns:a16="http://schemas.microsoft.com/office/drawing/2014/main" id="{E2827DBD-2D54-4DF0-9E8A-94B421DD7A28}"/>
              </a:ext>
            </a:extLst>
          </p:cNvPr>
          <p:cNvSpPr/>
          <p:nvPr/>
        </p:nvSpPr>
        <p:spPr>
          <a:xfrm>
            <a:off x="8386655" y="500209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報酬水準</a:t>
            </a:r>
          </a:p>
        </p:txBody>
      </p:sp>
      <p:sp>
        <p:nvSpPr>
          <p:cNvPr id="19" name="四角形: 角を丸くする 18">
            <a:extLst>
              <a:ext uri="{FF2B5EF4-FFF2-40B4-BE49-F238E27FC236}">
                <a16:creationId xmlns:a16="http://schemas.microsoft.com/office/drawing/2014/main" id="{A5E58366-42A4-4ECB-B562-06922B1BC475}"/>
              </a:ext>
            </a:extLst>
          </p:cNvPr>
          <p:cNvSpPr/>
          <p:nvPr/>
        </p:nvSpPr>
        <p:spPr>
          <a:xfrm>
            <a:off x="8386655" y="5532837"/>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業績連動賞与</a:t>
            </a:r>
          </a:p>
        </p:txBody>
      </p:sp>
      <p:cxnSp>
        <p:nvCxnSpPr>
          <p:cNvPr id="4" name="直線コネクタ 3">
            <a:extLst>
              <a:ext uri="{FF2B5EF4-FFF2-40B4-BE49-F238E27FC236}">
                <a16:creationId xmlns:a16="http://schemas.microsoft.com/office/drawing/2014/main" id="{E99CB171-522B-4592-9A46-999F4377DE5F}"/>
              </a:ext>
            </a:extLst>
          </p:cNvPr>
          <p:cNvCxnSpPr>
            <a:stCxn id="2" idx="3"/>
            <a:endCxn id="6" idx="1"/>
          </p:cNvCxnSpPr>
          <p:nvPr/>
        </p:nvCxnSpPr>
        <p:spPr>
          <a:xfrm flipV="1">
            <a:off x="3357455" y="2038353"/>
            <a:ext cx="1352551"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コネクタ: カギ線 20">
            <a:extLst>
              <a:ext uri="{FF2B5EF4-FFF2-40B4-BE49-F238E27FC236}">
                <a16:creationId xmlns:a16="http://schemas.microsoft.com/office/drawing/2014/main" id="{4283CFE1-BB9F-4195-A3CC-2A07AB39AEFA}"/>
              </a:ext>
            </a:extLst>
          </p:cNvPr>
          <p:cNvCxnSpPr>
            <a:cxnSpLocks/>
            <a:stCxn id="2" idx="3"/>
            <a:endCxn id="7" idx="1"/>
          </p:cNvCxnSpPr>
          <p:nvPr/>
        </p:nvCxnSpPr>
        <p:spPr>
          <a:xfrm>
            <a:off x="3357455" y="2038875"/>
            <a:ext cx="1352551" cy="71333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6" name="コネクタ: カギ線 25">
            <a:extLst>
              <a:ext uri="{FF2B5EF4-FFF2-40B4-BE49-F238E27FC236}">
                <a16:creationId xmlns:a16="http://schemas.microsoft.com/office/drawing/2014/main" id="{5311E92D-6935-49BD-B7EC-7187A30EA4AB}"/>
              </a:ext>
            </a:extLst>
          </p:cNvPr>
          <p:cNvCxnSpPr>
            <a:cxnSpLocks/>
            <a:stCxn id="2" idx="3"/>
            <a:endCxn id="8" idx="1"/>
          </p:cNvCxnSpPr>
          <p:nvPr/>
        </p:nvCxnSpPr>
        <p:spPr>
          <a:xfrm>
            <a:off x="3357455" y="2038875"/>
            <a:ext cx="1352551" cy="16647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9" name="コネクタ: カギ線 28">
            <a:extLst>
              <a:ext uri="{FF2B5EF4-FFF2-40B4-BE49-F238E27FC236}">
                <a16:creationId xmlns:a16="http://schemas.microsoft.com/office/drawing/2014/main" id="{913BA0F2-5CE5-4BC3-84DA-D51F6997F819}"/>
              </a:ext>
            </a:extLst>
          </p:cNvPr>
          <p:cNvCxnSpPr>
            <a:cxnSpLocks/>
            <a:stCxn id="2" idx="3"/>
            <a:endCxn id="9" idx="1"/>
          </p:cNvCxnSpPr>
          <p:nvPr/>
        </p:nvCxnSpPr>
        <p:spPr>
          <a:xfrm>
            <a:off x="3357455" y="2038875"/>
            <a:ext cx="1352551" cy="3158263"/>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2" name="直線コネクタ 31">
            <a:extLst>
              <a:ext uri="{FF2B5EF4-FFF2-40B4-BE49-F238E27FC236}">
                <a16:creationId xmlns:a16="http://schemas.microsoft.com/office/drawing/2014/main" id="{D65E7E2D-A9C6-4CBC-A9C3-AC6F51C20EE7}"/>
              </a:ext>
            </a:extLst>
          </p:cNvPr>
          <p:cNvCxnSpPr>
            <a:cxnSpLocks/>
            <a:stCxn id="6" idx="3"/>
            <a:endCxn id="11" idx="1"/>
          </p:cNvCxnSpPr>
          <p:nvPr/>
        </p:nvCxnSpPr>
        <p:spPr>
          <a:xfrm>
            <a:off x="6824556" y="2038353"/>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4" name="直線コネクタ 33">
            <a:extLst>
              <a:ext uri="{FF2B5EF4-FFF2-40B4-BE49-F238E27FC236}">
                <a16:creationId xmlns:a16="http://schemas.microsoft.com/office/drawing/2014/main" id="{2D16C4C3-511E-4B35-9EAD-00BB0807BBAC}"/>
              </a:ext>
            </a:extLst>
          </p:cNvPr>
          <p:cNvCxnSpPr>
            <a:cxnSpLocks/>
            <a:stCxn id="7" idx="3"/>
            <a:endCxn id="13" idx="1"/>
          </p:cNvCxnSpPr>
          <p:nvPr/>
        </p:nvCxnSpPr>
        <p:spPr>
          <a:xfrm>
            <a:off x="6824556" y="2752205"/>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5" name="コネクタ: カギ線 34">
            <a:extLst>
              <a:ext uri="{FF2B5EF4-FFF2-40B4-BE49-F238E27FC236}">
                <a16:creationId xmlns:a16="http://schemas.microsoft.com/office/drawing/2014/main" id="{378C4B29-840B-459D-8737-C5E41E74EFB0}"/>
              </a:ext>
            </a:extLst>
          </p:cNvPr>
          <p:cNvCxnSpPr>
            <a:cxnSpLocks/>
            <a:stCxn id="8" idx="3"/>
            <a:endCxn id="15" idx="1"/>
          </p:cNvCxnSpPr>
          <p:nvPr/>
        </p:nvCxnSpPr>
        <p:spPr>
          <a:xfrm flipV="1">
            <a:off x="6824556" y="3463784"/>
            <a:ext cx="1562099" cy="23987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7" name="コネクタ: カギ線 36">
            <a:extLst>
              <a:ext uri="{FF2B5EF4-FFF2-40B4-BE49-F238E27FC236}">
                <a16:creationId xmlns:a16="http://schemas.microsoft.com/office/drawing/2014/main" id="{58461C78-2EA5-4725-BB25-1E2EB85C60EE}"/>
              </a:ext>
            </a:extLst>
          </p:cNvPr>
          <p:cNvCxnSpPr>
            <a:cxnSpLocks/>
            <a:stCxn id="8" idx="3"/>
            <a:endCxn id="16" idx="1"/>
          </p:cNvCxnSpPr>
          <p:nvPr/>
        </p:nvCxnSpPr>
        <p:spPr>
          <a:xfrm>
            <a:off x="6824556" y="3703654"/>
            <a:ext cx="1562099" cy="2794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0" name="コネクタ: カギ線 39">
            <a:extLst>
              <a:ext uri="{FF2B5EF4-FFF2-40B4-BE49-F238E27FC236}">
                <a16:creationId xmlns:a16="http://schemas.microsoft.com/office/drawing/2014/main" id="{EF1FD710-F1EE-4BAB-AF45-2D15BB27DBBB}"/>
              </a:ext>
            </a:extLst>
          </p:cNvPr>
          <p:cNvCxnSpPr>
            <a:cxnSpLocks/>
            <a:stCxn id="9" idx="3"/>
            <a:endCxn id="17" idx="1"/>
          </p:cNvCxnSpPr>
          <p:nvPr/>
        </p:nvCxnSpPr>
        <p:spPr>
          <a:xfrm flipV="1">
            <a:off x="6824556" y="4657001"/>
            <a:ext cx="1562099" cy="540137"/>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2" name="コネクタ: カギ線 41">
            <a:extLst>
              <a:ext uri="{FF2B5EF4-FFF2-40B4-BE49-F238E27FC236}">
                <a16:creationId xmlns:a16="http://schemas.microsoft.com/office/drawing/2014/main" id="{A5F00BE2-79CE-40BD-A9E9-19232AE16A37}"/>
              </a:ext>
            </a:extLst>
          </p:cNvPr>
          <p:cNvCxnSpPr>
            <a:cxnSpLocks/>
            <a:stCxn id="9" idx="3"/>
            <a:endCxn id="18" idx="1"/>
          </p:cNvCxnSpPr>
          <p:nvPr/>
        </p:nvCxnSpPr>
        <p:spPr>
          <a:xfrm>
            <a:off x="6824556" y="5197138"/>
            <a:ext cx="1562099" cy="5505"/>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5" name="コネクタ: カギ線 44">
            <a:extLst>
              <a:ext uri="{FF2B5EF4-FFF2-40B4-BE49-F238E27FC236}">
                <a16:creationId xmlns:a16="http://schemas.microsoft.com/office/drawing/2014/main" id="{0D6CBA64-AD28-41A9-AD48-2BC67A627F54}"/>
              </a:ext>
            </a:extLst>
          </p:cNvPr>
          <p:cNvCxnSpPr>
            <a:cxnSpLocks/>
            <a:stCxn id="9" idx="3"/>
            <a:endCxn id="19" idx="1"/>
          </p:cNvCxnSpPr>
          <p:nvPr/>
        </p:nvCxnSpPr>
        <p:spPr>
          <a:xfrm>
            <a:off x="6824556" y="5197138"/>
            <a:ext cx="1562099" cy="536248"/>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295076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6A6F5F-54BA-49E9-A640-0EB86613D85E}"/>
              </a:ext>
            </a:extLst>
          </p:cNvPr>
          <p:cNvSpPr>
            <a:spLocks noGrp="1"/>
          </p:cNvSpPr>
          <p:nvPr>
            <p:ph type="title"/>
          </p:nvPr>
        </p:nvSpPr>
        <p:spPr/>
        <p:txBody>
          <a:bodyPr/>
          <a:lstStyle/>
          <a:p>
            <a:r>
              <a:rPr kumimoji="1" lang="ja-JP" altLang="en-US" dirty="0"/>
              <a:t>業績評価および</a:t>
            </a:r>
            <a:r>
              <a:rPr kumimoji="1" lang="en-US" altLang="ja-JP" dirty="0"/>
              <a:t>4</a:t>
            </a:r>
            <a:r>
              <a:rPr kumimoji="1" lang="ja-JP" altLang="en-US" dirty="0"/>
              <a:t>半期レビュー</a:t>
            </a:r>
          </a:p>
        </p:txBody>
      </p:sp>
      <p:sp>
        <p:nvSpPr>
          <p:cNvPr id="3" name="タイトル 2">
            <a:extLst>
              <a:ext uri="{FF2B5EF4-FFF2-40B4-BE49-F238E27FC236}">
                <a16:creationId xmlns:a16="http://schemas.microsoft.com/office/drawing/2014/main" id="{80E12DC0-6699-435F-8C68-5C0A8A503083}"/>
              </a:ext>
            </a:extLst>
          </p:cNvPr>
          <p:cNvSpPr>
            <a:spLocks noGrp="1"/>
          </p:cNvSpPr>
          <p:nvPr>
            <p:ph type="title" idx="4294967295"/>
          </p:nvPr>
        </p:nvSpPr>
        <p:spPr>
          <a:xfrm>
            <a:off x="576000" y="1141372"/>
            <a:ext cx="10928100" cy="5329995"/>
          </a:xfrm>
        </p:spPr>
        <p:txBody>
          <a:bodyPr/>
          <a:lstStyle/>
          <a:p>
            <a:r>
              <a:rPr lang="ja-JP" altLang="en-US" sz="1800" dirty="0">
                <a:latin typeface="MS PGothic"/>
                <a:ea typeface="MS PGothic"/>
              </a:rPr>
              <a:t>評価サイクルは</a:t>
            </a:r>
            <a:r>
              <a:rPr lang="en-US" altLang="ja-JP" sz="1800" dirty="0">
                <a:latin typeface="MS PGothic"/>
                <a:ea typeface="MS PGothic"/>
              </a:rPr>
              <a:t>1</a:t>
            </a:r>
            <a:r>
              <a:rPr lang="ja-JP" altLang="en-US" sz="1800" dirty="0">
                <a:latin typeface="MS PGothic"/>
                <a:ea typeface="MS PGothic"/>
              </a:rPr>
              <a:t>月～</a:t>
            </a:r>
            <a:r>
              <a:rPr lang="en-US" altLang="ja-JP" sz="1800" dirty="0">
                <a:latin typeface="MS PGothic"/>
                <a:ea typeface="MS PGothic"/>
              </a:rPr>
              <a:t>12</a:t>
            </a:r>
            <a:r>
              <a:rPr lang="ja-JP" altLang="en-US" sz="1800" dirty="0">
                <a:latin typeface="MS PGothic"/>
                <a:ea typeface="MS PGothic"/>
              </a:rPr>
              <a:t>月とする。</a:t>
            </a:r>
            <a:br>
              <a:rPr lang="en-US" altLang="ja-JP" sz="1800" dirty="0">
                <a:latin typeface="MS PGothic"/>
                <a:ea typeface="MS PGothic"/>
              </a:rPr>
            </a:br>
            <a:r>
              <a:rPr lang="ja-JP" altLang="en-US" sz="1800" dirty="0">
                <a:latin typeface="MS PGothic"/>
                <a:ea typeface="MS PGothic"/>
              </a:rPr>
              <a:t>期初に設定した目標の達成度合いを期末に評価する</a:t>
            </a:r>
            <a:r>
              <a:rPr lang="en-US" altLang="ja-JP" sz="1800" dirty="0">
                <a:latin typeface="MS PGothic"/>
                <a:ea typeface="MS PGothic"/>
              </a:rPr>
              <a:t>(</a:t>
            </a:r>
            <a:r>
              <a:rPr lang="ja-JP" altLang="en-US" sz="1800" dirty="0">
                <a:latin typeface="MS PGothic"/>
                <a:ea typeface="MS PGothic"/>
              </a:rPr>
              <a:t>評価および給与改定は年に</a:t>
            </a:r>
            <a:r>
              <a:rPr lang="en-US" altLang="ja-JP" sz="1800" dirty="0">
                <a:latin typeface="MS PGothic"/>
                <a:ea typeface="MS PGothic"/>
              </a:rPr>
              <a:t>1</a:t>
            </a:r>
            <a:r>
              <a:rPr lang="ja-JP" altLang="en-US" sz="1800" dirty="0">
                <a:latin typeface="MS PGothic"/>
                <a:ea typeface="MS PGothic"/>
              </a:rPr>
              <a:t>回</a:t>
            </a:r>
            <a:r>
              <a:rPr lang="en-US" altLang="ja-JP" sz="1800" dirty="0">
                <a:latin typeface="MS PGothic"/>
                <a:ea typeface="MS PGothic"/>
              </a:rPr>
              <a:t>)</a:t>
            </a:r>
            <a:r>
              <a:rPr lang="ja-JP" altLang="en-US" sz="1800" dirty="0">
                <a:latin typeface="MS PGothic"/>
                <a:ea typeface="MS PGothic"/>
              </a:rPr>
              <a:t>。</a:t>
            </a:r>
            <a:br>
              <a:rPr lang="en-US" altLang="ja-JP" sz="1800" dirty="0">
                <a:latin typeface="MS PGothic"/>
                <a:ea typeface="MS PGothic"/>
              </a:rPr>
            </a:br>
            <a:r>
              <a:rPr lang="ja-JP" altLang="en-US" sz="1800" dirty="0">
                <a:latin typeface="MS PGothic"/>
                <a:ea typeface="MS PGothic"/>
              </a:rPr>
              <a:t>また、期初に設定した目標の達成状況を定期的に把握し、目標達成のためのアドバイスおよびフィードバックを行うため、</a:t>
            </a:r>
            <a:r>
              <a:rPr lang="en-US" altLang="ja-JP" sz="1800" dirty="0">
                <a:latin typeface="MS PGothic"/>
                <a:ea typeface="MS PGothic"/>
              </a:rPr>
              <a:t>4</a:t>
            </a:r>
            <a:r>
              <a:rPr lang="ja-JP" altLang="en-US" sz="1800" dirty="0">
                <a:latin typeface="MS PGothic"/>
                <a:ea typeface="MS PGothic"/>
              </a:rPr>
              <a:t>半期ごとにレビューを実施する。</a:t>
            </a:r>
            <a:br>
              <a:rPr lang="ja-JP" altLang="en-US" dirty="0">
                <a:latin typeface="MS PGothic"/>
                <a:ea typeface="MS PGothic"/>
              </a:rPr>
            </a:br>
            <a:br>
              <a:rPr lang="en-US" altLang="ja-JP" dirty="0">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dirty="0">
                <a:solidFill>
                  <a:schemeClr val="tx1"/>
                </a:solidFill>
                <a:latin typeface="MS PGothic"/>
                <a:ea typeface="MS PGothic"/>
              </a:rPr>
            </a:br>
            <a:br>
              <a:rPr lang="en-US" altLang="ja-JP" sz="1400" dirty="0">
                <a:solidFill>
                  <a:schemeClr val="tx1"/>
                </a:solidFill>
                <a:latin typeface="MS PGothic"/>
                <a:ea typeface="MS PGothic"/>
              </a:rPr>
            </a:br>
            <a:endParaRPr lang="ja-JP" altLang="en-US" dirty="0">
              <a:solidFill>
                <a:schemeClr val="tx1"/>
              </a:solidFill>
              <a:latin typeface="MS PGothic"/>
              <a:ea typeface="MS PGothic"/>
            </a:endParaRPr>
          </a:p>
        </p:txBody>
      </p:sp>
      <p:sp>
        <p:nvSpPr>
          <p:cNvPr id="4" name="スライド番号プレースホルダー 3">
            <a:extLst>
              <a:ext uri="{FF2B5EF4-FFF2-40B4-BE49-F238E27FC236}">
                <a16:creationId xmlns:a16="http://schemas.microsoft.com/office/drawing/2014/main" id="{A0577096-2343-4A20-A518-D082D7E620C6}"/>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6</a:t>
            </a:fld>
            <a:endParaRPr lang="ja-JP" altLang="en-US"/>
          </a:p>
        </p:txBody>
      </p:sp>
      <p:graphicFrame>
        <p:nvGraphicFramePr>
          <p:cNvPr id="5" name="Google Shape;500;p74">
            <a:extLst>
              <a:ext uri="{FF2B5EF4-FFF2-40B4-BE49-F238E27FC236}">
                <a16:creationId xmlns:a16="http://schemas.microsoft.com/office/drawing/2014/main" id="{83000571-4ADB-4256-A53A-0EBE69C65627}"/>
              </a:ext>
            </a:extLst>
          </p:cNvPr>
          <p:cNvGraphicFramePr/>
          <p:nvPr>
            <p:extLst>
              <p:ext uri="{D42A27DB-BD31-4B8C-83A1-F6EECF244321}">
                <p14:modId xmlns:p14="http://schemas.microsoft.com/office/powerpoint/2010/main" val="4202811639"/>
              </p:ext>
            </p:extLst>
          </p:nvPr>
        </p:nvGraphicFramePr>
        <p:xfrm>
          <a:off x="1601726" y="3160468"/>
          <a:ext cx="8718900" cy="457160"/>
        </p:xfrm>
        <a:graphic>
          <a:graphicData uri="http://schemas.openxmlformats.org/drawingml/2006/table">
            <a:tbl>
              <a:tblPr>
                <a:noFill/>
                <a:tableStyleId>{FF05F834-A84E-471C-9315-FD8A354C86B3}</a:tableStyleId>
              </a:tblPr>
              <a:tblGrid>
                <a:gridCol w="726575">
                  <a:extLst>
                    <a:ext uri="{9D8B030D-6E8A-4147-A177-3AD203B41FA5}">
                      <a16:colId xmlns:a16="http://schemas.microsoft.com/office/drawing/2014/main" val="20000"/>
                    </a:ext>
                  </a:extLst>
                </a:gridCol>
                <a:gridCol w="726575">
                  <a:extLst>
                    <a:ext uri="{9D8B030D-6E8A-4147-A177-3AD203B41FA5}">
                      <a16:colId xmlns:a16="http://schemas.microsoft.com/office/drawing/2014/main" val="20001"/>
                    </a:ext>
                  </a:extLst>
                </a:gridCol>
                <a:gridCol w="726575">
                  <a:extLst>
                    <a:ext uri="{9D8B030D-6E8A-4147-A177-3AD203B41FA5}">
                      <a16:colId xmlns:a16="http://schemas.microsoft.com/office/drawing/2014/main" val="20002"/>
                    </a:ext>
                  </a:extLst>
                </a:gridCol>
                <a:gridCol w="726575">
                  <a:extLst>
                    <a:ext uri="{9D8B030D-6E8A-4147-A177-3AD203B41FA5}">
                      <a16:colId xmlns:a16="http://schemas.microsoft.com/office/drawing/2014/main" val="20003"/>
                    </a:ext>
                  </a:extLst>
                </a:gridCol>
                <a:gridCol w="726575">
                  <a:extLst>
                    <a:ext uri="{9D8B030D-6E8A-4147-A177-3AD203B41FA5}">
                      <a16:colId xmlns:a16="http://schemas.microsoft.com/office/drawing/2014/main" val="20004"/>
                    </a:ext>
                  </a:extLst>
                </a:gridCol>
                <a:gridCol w="726575">
                  <a:extLst>
                    <a:ext uri="{9D8B030D-6E8A-4147-A177-3AD203B41FA5}">
                      <a16:colId xmlns:a16="http://schemas.microsoft.com/office/drawing/2014/main" val="20005"/>
                    </a:ext>
                  </a:extLst>
                </a:gridCol>
                <a:gridCol w="726575">
                  <a:extLst>
                    <a:ext uri="{9D8B030D-6E8A-4147-A177-3AD203B41FA5}">
                      <a16:colId xmlns:a16="http://schemas.microsoft.com/office/drawing/2014/main" val="20006"/>
                    </a:ext>
                  </a:extLst>
                </a:gridCol>
                <a:gridCol w="726575">
                  <a:extLst>
                    <a:ext uri="{9D8B030D-6E8A-4147-A177-3AD203B41FA5}">
                      <a16:colId xmlns:a16="http://schemas.microsoft.com/office/drawing/2014/main" val="20007"/>
                    </a:ext>
                  </a:extLst>
                </a:gridCol>
                <a:gridCol w="726575">
                  <a:extLst>
                    <a:ext uri="{9D8B030D-6E8A-4147-A177-3AD203B41FA5}">
                      <a16:colId xmlns:a16="http://schemas.microsoft.com/office/drawing/2014/main" val="20008"/>
                    </a:ext>
                  </a:extLst>
                </a:gridCol>
                <a:gridCol w="726575">
                  <a:extLst>
                    <a:ext uri="{9D8B030D-6E8A-4147-A177-3AD203B41FA5}">
                      <a16:colId xmlns:a16="http://schemas.microsoft.com/office/drawing/2014/main" val="20009"/>
                    </a:ext>
                  </a:extLst>
                </a:gridCol>
                <a:gridCol w="726575">
                  <a:extLst>
                    <a:ext uri="{9D8B030D-6E8A-4147-A177-3AD203B41FA5}">
                      <a16:colId xmlns:a16="http://schemas.microsoft.com/office/drawing/2014/main" val="20010"/>
                    </a:ext>
                  </a:extLst>
                </a:gridCol>
                <a:gridCol w="726575">
                  <a:extLst>
                    <a:ext uri="{9D8B030D-6E8A-4147-A177-3AD203B41FA5}">
                      <a16:colId xmlns:a16="http://schemas.microsoft.com/office/drawing/2014/main" val="20011"/>
                    </a:ext>
                  </a:extLst>
                </a:gridCol>
              </a:tblGrid>
              <a:tr h="0">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1月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2月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3月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4月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5月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a:solidFill>
                            <a:srgbClr val="FFFFFF"/>
                          </a:solidFill>
                          <a:latin typeface="MS PGothic"/>
                          <a:ea typeface="MS PGothic"/>
                          <a:cs typeface="MS PGothic"/>
                          <a:sym typeface="MS PGothic"/>
                        </a:rPr>
                        <a:t>6月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7月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a:solidFill>
                            <a:srgbClr val="FFFFFF"/>
                          </a:solidFill>
                          <a:latin typeface="MS PGothic"/>
                          <a:ea typeface="MS PGothic"/>
                          <a:cs typeface="MS PGothic"/>
                          <a:sym typeface="MS PGothic"/>
                        </a:rPr>
                        <a:t>8月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9月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10月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11月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tc>
                  <a:txBody>
                    <a:bodyPr/>
                    <a:lstStyle/>
                    <a:p>
                      <a:pPr marL="0" lvl="0" indent="0" algn="ctr" rtl="0">
                        <a:spcBef>
                          <a:spcPts val="0"/>
                        </a:spcBef>
                        <a:spcAft>
                          <a:spcPts val="0"/>
                        </a:spcAft>
                        <a:buNone/>
                      </a:pPr>
                      <a:r>
                        <a:rPr lang="ja-JP" sz="1400" dirty="0">
                          <a:solidFill>
                            <a:srgbClr val="FFFFFF"/>
                          </a:solidFill>
                          <a:latin typeface="MS PGothic"/>
                          <a:ea typeface="MS PGothic"/>
                          <a:cs typeface="MS PGothic"/>
                          <a:sym typeface="MS PGothic"/>
                        </a:rPr>
                        <a:t>12月</a:t>
                      </a:r>
                      <a:endParaRPr sz="1400" dirty="0">
                        <a:solidFill>
                          <a:srgbClr val="FFFFFF"/>
                        </a:solidFill>
                        <a:latin typeface="MS PGothic"/>
                        <a:ea typeface="MS PGothic"/>
                        <a:cs typeface="MS PGothic"/>
                        <a:sym typeface="MS PGothic"/>
                      </a:endParaRPr>
                    </a:p>
                  </a:txBody>
                  <a:tcPr marL="121900" marR="121900" marT="121900" marB="121900">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bl>
          </a:graphicData>
        </a:graphic>
      </p:graphicFrame>
      <p:sp>
        <p:nvSpPr>
          <p:cNvPr id="6" name="Google Shape;501;p74">
            <a:extLst>
              <a:ext uri="{FF2B5EF4-FFF2-40B4-BE49-F238E27FC236}">
                <a16:creationId xmlns:a16="http://schemas.microsoft.com/office/drawing/2014/main" id="{CE6D608C-03E9-41DC-ADC4-79781DF4A754}"/>
              </a:ext>
            </a:extLst>
          </p:cNvPr>
          <p:cNvSpPr/>
          <p:nvPr/>
        </p:nvSpPr>
        <p:spPr>
          <a:xfrm>
            <a:off x="1601726" y="3720468"/>
            <a:ext cx="2166000" cy="440700"/>
          </a:xfrm>
          <a:prstGeom prst="homePlate">
            <a:avLst>
              <a:gd name="adj" fmla="val 29960"/>
            </a:avLst>
          </a:prstGeom>
          <a:solidFill>
            <a:srgbClr val="CCD4D7"/>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dirty="0">
                <a:latin typeface="MS PGothic"/>
                <a:ea typeface="MS PGothic"/>
                <a:cs typeface="MS PGothic"/>
                <a:sym typeface="MS PGothic"/>
              </a:rPr>
              <a:t>Q1</a:t>
            </a:r>
            <a:endParaRPr sz="1900" dirty="0">
              <a:latin typeface="MS PGothic"/>
              <a:ea typeface="MS PGothic"/>
              <a:cs typeface="MS PGothic"/>
              <a:sym typeface="MS PGothic"/>
            </a:endParaRPr>
          </a:p>
        </p:txBody>
      </p:sp>
      <p:sp>
        <p:nvSpPr>
          <p:cNvPr id="7" name="Google Shape;502;p74">
            <a:extLst>
              <a:ext uri="{FF2B5EF4-FFF2-40B4-BE49-F238E27FC236}">
                <a16:creationId xmlns:a16="http://schemas.microsoft.com/office/drawing/2014/main" id="{AE77E085-814B-430C-A10F-4A41792DA9F5}"/>
              </a:ext>
            </a:extLst>
          </p:cNvPr>
          <p:cNvSpPr/>
          <p:nvPr/>
        </p:nvSpPr>
        <p:spPr>
          <a:xfrm>
            <a:off x="3786703" y="3720518"/>
            <a:ext cx="2166000" cy="440700"/>
          </a:xfrm>
          <a:prstGeom prst="homePlate">
            <a:avLst>
              <a:gd name="adj" fmla="val 29960"/>
            </a:avLst>
          </a:prstGeom>
          <a:solidFill>
            <a:srgbClr val="CCD4D7"/>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a:latin typeface="MS PGothic"/>
                <a:ea typeface="MS PGothic"/>
                <a:cs typeface="MS PGothic"/>
                <a:sym typeface="MS PGothic"/>
              </a:rPr>
              <a:t>Q2</a:t>
            </a:r>
            <a:endParaRPr sz="1900" dirty="0">
              <a:latin typeface="MS PGothic"/>
              <a:ea typeface="MS PGothic"/>
              <a:cs typeface="MS PGothic"/>
              <a:sym typeface="MS PGothic"/>
            </a:endParaRPr>
          </a:p>
        </p:txBody>
      </p:sp>
      <p:sp>
        <p:nvSpPr>
          <p:cNvPr id="8" name="Google Shape;503;p74">
            <a:extLst>
              <a:ext uri="{FF2B5EF4-FFF2-40B4-BE49-F238E27FC236}">
                <a16:creationId xmlns:a16="http://schemas.microsoft.com/office/drawing/2014/main" id="{99ED736F-B054-4F5A-BBC1-B90A7889407D}"/>
              </a:ext>
            </a:extLst>
          </p:cNvPr>
          <p:cNvSpPr/>
          <p:nvPr/>
        </p:nvSpPr>
        <p:spPr>
          <a:xfrm>
            <a:off x="5971680" y="3720468"/>
            <a:ext cx="2166000" cy="440700"/>
          </a:xfrm>
          <a:prstGeom prst="homePlate">
            <a:avLst>
              <a:gd name="adj" fmla="val 29960"/>
            </a:avLst>
          </a:prstGeom>
          <a:solidFill>
            <a:srgbClr val="CCD4D7"/>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a:latin typeface="MS PGothic"/>
                <a:ea typeface="MS PGothic"/>
                <a:cs typeface="MS PGothic"/>
                <a:sym typeface="MS PGothic"/>
              </a:rPr>
              <a:t>Q3</a:t>
            </a:r>
            <a:endParaRPr sz="1900" dirty="0">
              <a:latin typeface="MS PGothic"/>
              <a:ea typeface="MS PGothic"/>
              <a:cs typeface="MS PGothic"/>
              <a:sym typeface="MS PGothic"/>
            </a:endParaRPr>
          </a:p>
        </p:txBody>
      </p:sp>
      <p:sp>
        <p:nvSpPr>
          <p:cNvPr id="9" name="Google Shape;504;p74">
            <a:extLst>
              <a:ext uri="{FF2B5EF4-FFF2-40B4-BE49-F238E27FC236}">
                <a16:creationId xmlns:a16="http://schemas.microsoft.com/office/drawing/2014/main" id="{BC16570A-6BEB-4E6C-A53F-6AE3D284133C}"/>
              </a:ext>
            </a:extLst>
          </p:cNvPr>
          <p:cNvSpPr/>
          <p:nvPr/>
        </p:nvSpPr>
        <p:spPr>
          <a:xfrm>
            <a:off x="8153245" y="3720468"/>
            <a:ext cx="2166000" cy="440700"/>
          </a:xfrm>
          <a:prstGeom prst="homePlate">
            <a:avLst>
              <a:gd name="adj" fmla="val 29960"/>
            </a:avLst>
          </a:prstGeom>
          <a:solidFill>
            <a:srgbClr val="CCD4D7"/>
          </a:solid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a:latin typeface="MS PGothic"/>
                <a:ea typeface="MS PGothic"/>
                <a:cs typeface="MS PGothic"/>
                <a:sym typeface="MS PGothic"/>
              </a:rPr>
              <a:t>Q4</a:t>
            </a:r>
            <a:endParaRPr sz="1900" dirty="0">
              <a:latin typeface="MS PGothic"/>
              <a:ea typeface="MS PGothic"/>
              <a:cs typeface="MS PGothic"/>
              <a:sym typeface="MS PGothic"/>
            </a:endParaRPr>
          </a:p>
        </p:txBody>
      </p:sp>
      <p:cxnSp>
        <p:nvCxnSpPr>
          <p:cNvPr id="10" name="Google Shape;505;p74">
            <a:extLst>
              <a:ext uri="{FF2B5EF4-FFF2-40B4-BE49-F238E27FC236}">
                <a16:creationId xmlns:a16="http://schemas.microsoft.com/office/drawing/2014/main" id="{1A16BA75-A77C-4823-A253-45C43351524A}"/>
              </a:ext>
            </a:extLst>
          </p:cNvPr>
          <p:cNvCxnSpPr/>
          <p:nvPr/>
        </p:nvCxnSpPr>
        <p:spPr>
          <a:xfrm rot="10800000">
            <a:off x="3782118" y="4269743"/>
            <a:ext cx="0" cy="569700"/>
          </a:xfrm>
          <a:prstGeom prst="straightConnector1">
            <a:avLst/>
          </a:prstGeom>
          <a:noFill/>
          <a:ln w="9525" cap="flat" cmpd="sng">
            <a:solidFill>
              <a:schemeClr val="dk2"/>
            </a:solidFill>
            <a:prstDash val="solid"/>
            <a:round/>
            <a:headEnd type="none" w="med" len="med"/>
            <a:tailEnd type="triangle" w="med" len="med"/>
          </a:ln>
        </p:spPr>
      </p:cxnSp>
      <p:cxnSp>
        <p:nvCxnSpPr>
          <p:cNvPr id="11" name="Google Shape;506;p74">
            <a:extLst>
              <a:ext uri="{FF2B5EF4-FFF2-40B4-BE49-F238E27FC236}">
                <a16:creationId xmlns:a16="http://schemas.microsoft.com/office/drawing/2014/main" id="{41F1DFFE-D4ED-4880-8CBB-61CBE9AFADEA}"/>
              </a:ext>
            </a:extLst>
          </p:cNvPr>
          <p:cNvCxnSpPr/>
          <p:nvPr/>
        </p:nvCxnSpPr>
        <p:spPr>
          <a:xfrm rot="10800000">
            <a:off x="5992451" y="4269743"/>
            <a:ext cx="0" cy="569700"/>
          </a:xfrm>
          <a:prstGeom prst="straightConnector1">
            <a:avLst/>
          </a:prstGeom>
          <a:noFill/>
          <a:ln w="9525" cap="flat" cmpd="sng">
            <a:solidFill>
              <a:schemeClr val="dk2"/>
            </a:solidFill>
            <a:prstDash val="solid"/>
            <a:round/>
            <a:headEnd type="none" w="med" len="med"/>
            <a:tailEnd type="triangle" w="med" len="med"/>
          </a:ln>
        </p:spPr>
      </p:cxnSp>
      <p:cxnSp>
        <p:nvCxnSpPr>
          <p:cNvPr id="12" name="Google Shape;507;p74">
            <a:extLst>
              <a:ext uri="{FF2B5EF4-FFF2-40B4-BE49-F238E27FC236}">
                <a16:creationId xmlns:a16="http://schemas.microsoft.com/office/drawing/2014/main" id="{74DAA813-1474-4AD8-92BE-8C9D147B648D}"/>
              </a:ext>
            </a:extLst>
          </p:cNvPr>
          <p:cNvCxnSpPr/>
          <p:nvPr/>
        </p:nvCxnSpPr>
        <p:spPr>
          <a:xfrm rot="10800000">
            <a:off x="8125518" y="4269743"/>
            <a:ext cx="0" cy="569700"/>
          </a:xfrm>
          <a:prstGeom prst="straightConnector1">
            <a:avLst/>
          </a:prstGeom>
          <a:noFill/>
          <a:ln w="9525" cap="flat" cmpd="sng">
            <a:solidFill>
              <a:schemeClr val="dk2"/>
            </a:solidFill>
            <a:prstDash val="solid"/>
            <a:round/>
            <a:headEnd type="none" w="med" len="med"/>
            <a:tailEnd type="triangle" w="med" len="med"/>
          </a:ln>
        </p:spPr>
      </p:cxnSp>
      <p:sp>
        <p:nvSpPr>
          <p:cNvPr id="13" name="Google Shape;508;p74">
            <a:extLst>
              <a:ext uri="{FF2B5EF4-FFF2-40B4-BE49-F238E27FC236}">
                <a16:creationId xmlns:a16="http://schemas.microsoft.com/office/drawing/2014/main" id="{1D42C9C5-9BDA-4273-8CE2-A3C94F5F6149}"/>
              </a:ext>
            </a:extLst>
          </p:cNvPr>
          <p:cNvSpPr txBox="1"/>
          <p:nvPr/>
        </p:nvSpPr>
        <p:spPr>
          <a:xfrm>
            <a:off x="3153151" y="5058776"/>
            <a:ext cx="1234500" cy="332400"/>
          </a:xfrm>
          <a:prstGeom prst="rect">
            <a:avLst/>
          </a:prstGeom>
          <a:no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dirty="0">
                <a:latin typeface="MS PGothic"/>
                <a:ea typeface="MS PGothic"/>
                <a:cs typeface="MS PGothic"/>
                <a:sym typeface="MS PGothic"/>
              </a:rPr>
              <a:t>Review</a:t>
            </a:r>
            <a:endParaRPr sz="1900" dirty="0">
              <a:latin typeface="MS PGothic"/>
              <a:ea typeface="MS PGothic"/>
              <a:cs typeface="MS PGothic"/>
              <a:sym typeface="MS PGothic"/>
            </a:endParaRPr>
          </a:p>
          <a:p>
            <a:pPr marL="0" lvl="0" indent="0" algn="ctr" rtl="0">
              <a:spcBef>
                <a:spcPts val="0"/>
              </a:spcBef>
              <a:spcAft>
                <a:spcPts val="0"/>
              </a:spcAft>
              <a:buNone/>
            </a:pPr>
            <a:r>
              <a:rPr lang="ja-JP" sz="1200" dirty="0">
                <a:latin typeface="MS PGothic"/>
                <a:ea typeface="MS PGothic"/>
                <a:cs typeface="MS PGothic"/>
                <a:sym typeface="MS PGothic"/>
              </a:rPr>
              <a:t>(</a:t>
            </a:r>
            <a:r>
              <a:rPr lang="en-US" altLang="ja-JP" sz="1200" dirty="0">
                <a:latin typeface="MS PGothic"/>
                <a:ea typeface="MS PGothic"/>
                <a:cs typeface="MS PGothic"/>
                <a:sym typeface="MS PGothic"/>
              </a:rPr>
              <a:t>OKR</a:t>
            </a:r>
            <a:r>
              <a:rPr lang="ja-JP" sz="1200" dirty="0">
                <a:latin typeface="MS PGothic"/>
                <a:ea typeface="MS PGothic"/>
                <a:cs typeface="MS PGothic"/>
                <a:sym typeface="MS PGothic"/>
              </a:rPr>
              <a:t>シート)</a:t>
            </a:r>
            <a:endParaRPr sz="1200" dirty="0">
              <a:latin typeface="MS PGothic"/>
              <a:ea typeface="MS PGothic"/>
              <a:cs typeface="MS PGothic"/>
              <a:sym typeface="MS PGothic"/>
            </a:endParaRPr>
          </a:p>
        </p:txBody>
      </p:sp>
      <p:sp>
        <p:nvSpPr>
          <p:cNvPr id="14" name="Google Shape;509;p74">
            <a:extLst>
              <a:ext uri="{FF2B5EF4-FFF2-40B4-BE49-F238E27FC236}">
                <a16:creationId xmlns:a16="http://schemas.microsoft.com/office/drawing/2014/main" id="{7D6C0557-7F8F-4CB8-9F91-1AC3A4A70F43}"/>
              </a:ext>
            </a:extLst>
          </p:cNvPr>
          <p:cNvSpPr/>
          <p:nvPr/>
        </p:nvSpPr>
        <p:spPr>
          <a:xfrm>
            <a:off x="9600145" y="4236241"/>
            <a:ext cx="719100" cy="547200"/>
          </a:xfrm>
          <a:prstGeom prst="roundRect">
            <a:avLst>
              <a:gd name="adj" fmla="val 16667"/>
            </a:avLst>
          </a:prstGeom>
          <a:solidFill>
            <a:schemeClr val="accent5">
              <a:lumMod val="20000"/>
              <a:lumOff val="80000"/>
            </a:schemeClr>
          </a:solidFill>
          <a:ln>
            <a:noFill/>
          </a:ln>
        </p:spPr>
        <p:txBody>
          <a:bodyPr spcFirstLastPara="1" wrap="square" lIns="24000" tIns="60925" rIns="24000" bIns="60925" anchor="ctr" anchorCtr="0">
            <a:noAutofit/>
          </a:bodyPr>
          <a:lstStyle/>
          <a:p>
            <a:pPr marL="0" marR="0" lvl="0" indent="0" algn="ctr" rtl="0">
              <a:spcBef>
                <a:spcPts val="0"/>
              </a:spcBef>
              <a:spcAft>
                <a:spcPts val="0"/>
              </a:spcAft>
              <a:buNone/>
            </a:pPr>
            <a:r>
              <a:rPr lang="ja-JP" sz="1600" dirty="0">
                <a:latin typeface="MS PGothic"/>
                <a:ea typeface="MS PGothic"/>
                <a:cs typeface="MS PGothic"/>
                <a:sym typeface="MS PGothic"/>
              </a:rPr>
              <a:t>評価</a:t>
            </a:r>
            <a:endParaRPr sz="1600" dirty="0">
              <a:latin typeface="MS PGothic"/>
              <a:ea typeface="MS PGothic"/>
              <a:cs typeface="MS PGothic"/>
              <a:sym typeface="MS PGothic"/>
            </a:endParaRPr>
          </a:p>
        </p:txBody>
      </p:sp>
      <p:sp>
        <p:nvSpPr>
          <p:cNvPr id="15" name="Google Shape;510;p74">
            <a:extLst>
              <a:ext uri="{FF2B5EF4-FFF2-40B4-BE49-F238E27FC236}">
                <a16:creationId xmlns:a16="http://schemas.microsoft.com/office/drawing/2014/main" id="{33B89061-657E-4847-A295-7318B4B771E5}"/>
              </a:ext>
            </a:extLst>
          </p:cNvPr>
          <p:cNvSpPr/>
          <p:nvPr/>
        </p:nvSpPr>
        <p:spPr>
          <a:xfrm>
            <a:off x="9600145" y="5266471"/>
            <a:ext cx="719100" cy="547200"/>
          </a:xfrm>
          <a:prstGeom prst="roundRect">
            <a:avLst>
              <a:gd name="adj" fmla="val 16667"/>
            </a:avLst>
          </a:prstGeom>
          <a:solidFill>
            <a:schemeClr val="accent5">
              <a:lumMod val="20000"/>
              <a:lumOff val="80000"/>
            </a:schemeClr>
          </a:solidFill>
          <a:ln>
            <a:noFill/>
          </a:ln>
        </p:spPr>
        <p:txBody>
          <a:bodyPr spcFirstLastPara="1" wrap="square" lIns="24000" tIns="60925" rIns="24000" bIns="60925" anchor="ctr" anchorCtr="0">
            <a:noAutofit/>
          </a:bodyPr>
          <a:lstStyle/>
          <a:p>
            <a:pPr marL="0" marR="0" lvl="0" indent="0" algn="ctr" rtl="0">
              <a:spcBef>
                <a:spcPts val="0"/>
              </a:spcBef>
              <a:spcAft>
                <a:spcPts val="0"/>
              </a:spcAft>
              <a:buNone/>
            </a:pPr>
            <a:r>
              <a:rPr lang="ja-JP" sz="1600">
                <a:latin typeface="MS PGothic"/>
                <a:ea typeface="MS PGothic"/>
                <a:cs typeface="MS PGothic"/>
                <a:sym typeface="MS PGothic"/>
              </a:rPr>
              <a:t>給与</a:t>
            </a:r>
            <a:endParaRPr sz="1600" dirty="0">
              <a:latin typeface="MS PGothic"/>
              <a:ea typeface="MS PGothic"/>
              <a:cs typeface="MS PGothic"/>
              <a:sym typeface="MS PGothic"/>
            </a:endParaRPr>
          </a:p>
          <a:p>
            <a:pPr marL="0" marR="0" lvl="0" indent="0" algn="ctr" rtl="0">
              <a:spcBef>
                <a:spcPts val="0"/>
              </a:spcBef>
              <a:spcAft>
                <a:spcPts val="0"/>
              </a:spcAft>
              <a:buNone/>
            </a:pPr>
            <a:r>
              <a:rPr lang="ja-JP" sz="1600">
                <a:latin typeface="MS PGothic"/>
                <a:ea typeface="MS PGothic"/>
                <a:cs typeface="MS PGothic"/>
                <a:sym typeface="MS PGothic"/>
              </a:rPr>
              <a:t>改定</a:t>
            </a:r>
            <a:endParaRPr sz="1600" dirty="0">
              <a:latin typeface="MS PGothic"/>
              <a:ea typeface="MS PGothic"/>
              <a:cs typeface="MS PGothic"/>
              <a:sym typeface="MS PGothic"/>
            </a:endParaRPr>
          </a:p>
        </p:txBody>
      </p:sp>
      <p:sp>
        <p:nvSpPr>
          <p:cNvPr id="17" name="Google Shape;512;p74">
            <a:extLst>
              <a:ext uri="{FF2B5EF4-FFF2-40B4-BE49-F238E27FC236}">
                <a16:creationId xmlns:a16="http://schemas.microsoft.com/office/drawing/2014/main" id="{21242E64-FA92-4000-9BAC-955278F24410}"/>
              </a:ext>
            </a:extLst>
          </p:cNvPr>
          <p:cNvSpPr txBox="1"/>
          <p:nvPr/>
        </p:nvSpPr>
        <p:spPr>
          <a:xfrm>
            <a:off x="5375251" y="5058776"/>
            <a:ext cx="1234500" cy="332400"/>
          </a:xfrm>
          <a:prstGeom prst="rect">
            <a:avLst/>
          </a:prstGeom>
          <a:no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dirty="0">
                <a:latin typeface="MS PGothic"/>
                <a:ea typeface="MS PGothic"/>
                <a:cs typeface="MS PGothic"/>
                <a:sym typeface="MS PGothic"/>
              </a:rPr>
              <a:t>Review</a:t>
            </a:r>
            <a:endParaRPr sz="1900" dirty="0">
              <a:solidFill>
                <a:schemeClr val="dk1"/>
              </a:solidFill>
              <a:latin typeface="MS PGothic"/>
              <a:ea typeface="MS PGothic"/>
              <a:cs typeface="MS PGothic"/>
              <a:sym typeface="MS PGothic"/>
            </a:endParaRPr>
          </a:p>
          <a:p>
            <a:pPr lvl="0" algn="ctr"/>
            <a:r>
              <a:rPr lang="ja-JP" sz="1200" dirty="0">
                <a:solidFill>
                  <a:schemeClr val="dk1"/>
                </a:solidFill>
                <a:latin typeface="MS PGothic"/>
                <a:ea typeface="MS PGothic"/>
                <a:cs typeface="MS PGothic"/>
                <a:sym typeface="MS PGothic"/>
              </a:rPr>
              <a:t>(</a:t>
            </a:r>
            <a:r>
              <a:rPr lang="en-US" altLang="ja-JP" sz="1200" dirty="0">
                <a:latin typeface="MS PGothic"/>
                <a:ea typeface="MS PGothic"/>
                <a:cs typeface="MS PGothic"/>
                <a:sym typeface="MS PGothic"/>
              </a:rPr>
              <a:t>OKR</a:t>
            </a:r>
            <a:r>
              <a:rPr lang="ja-JP" altLang="ja-JP" sz="1200" dirty="0">
                <a:latin typeface="MS PGothic"/>
                <a:ea typeface="MS PGothic"/>
                <a:cs typeface="MS PGothic"/>
                <a:sym typeface="MS PGothic"/>
              </a:rPr>
              <a:t>シート</a:t>
            </a:r>
            <a:r>
              <a:rPr lang="ja-JP" sz="1200" dirty="0">
                <a:solidFill>
                  <a:schemeClr val="dk1"/>
                </a:solidFill>
                <a:latin typeface="MS PGothic"/>
                <a:ea typeface="MS PGothic"/>
                <a:cs typeface="MS PGothic"/>
                <a:sym typeface="MS PGothic"/>
              </a:rPr>
              <a:t>)</a:t>
            </a:r>
            <a:endParaRPr sz="1900" dirty="0">
              <a:latin typeface="MS PGothic"/>
              <a:ea typeface="MS PGothic"/>
              <a:cs typeface="MS PGothic"/>
              <a:sym typeface="MS PGothic"/>
            </a:endParaRPr>
          </a:p>
        </p:txBody>
      </p:sp>
      <p:sp>
        <p:nvSpPr>
          <p:cNvPr id="18" name="Google Shape;513;p74">
            <a:extLst>
              <a:ext uri="{FF2B5EF4-FFF2-40B4-BE49-F238E27FC236}">
                <a16:creationId xmlns:a16="http://schemas.microsoft.com/office/drawing/2014/main" id="{43ADFD85-BDF7-4CD4-BC2C-7FA56E07C0BC}"/>
              </a:ext>
            </a:extLst>
          </p:cNvPr>
          <p:cNvSpPr txBox="1"/>
          <p:nvPr/>
        </p:nvSpPr>
        <p:spPr>
          <a:xfrm>
            <a:off x="7480784" y="5058776"/>
            <a:ext cx="1234500" cy="332400"/>
          </a:xfrm>
          <a:prstGeom prst="rect">
            <a:avLst/>
          </a:prstGeom>
          <a:no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ja-JP" sz="1900" dirty="0">
                <a:latin typeface="MS PGothic"/>
                <a:ea typeface="MS PGothic"/>
                <a:cs typeface="MS PGothic"/>
                <a:sym typeface="MS PGothic"/>
              </a:rPr>
              <a:t>Review</a:t>
            </a:r>
            <a:endParaRPr sz="1900" dirty="0">
              <a:solidFill>
                <a:schemeClr val="dk1"/>
              </a:solidFill>
              <a:latin typeface="MS PGothic"/>
              <a:ea typeface="MS PGothic"/>
              <a:cs typeface="MS PGothic"/>
              <a:sym typeface="MS PGothic"/>
            </a:endParaRPr>
          </a:p>
          <a:p>
            <a:pPr lvl="0" algn="ctr"/>
            <a:r>
              <a:rPr lang="ja-JP" sz="1200" dirty="0">
                <a:solidFill>
                  <a:schemeClr val="dk1"/>
                </a:solidFill>
                <a:latin typeface="MS PGothic"/>
                <a:ea typeface="MS PGothic"/>
                <a:cs typeface="MS PGothic"/>
                <a:sym typeface="MS PGothic"/>
              </a:rPr>
              <a:t>(</a:t>
            </a:r>
            <a:r>
              <a:rPr lang="en-US" altLang="ja-JP" sz="1200" dirty="0">
                <a:latin typeface="MS PGothic"/>
                <a:ea typeface="MS PGothic"/>
                <a:cs typeface="MS PGothic"/>
                <a:sym typeface="MS PGothic"/>
              </a:rPr>
              <a:t>OKR</a:t>
            </a:r>
            <a:r>
              <a:rPr lang="ja-JP" altLang="ja-JP" sz="1200" dirty="0">
                <a:latin typeface="MS PGothic"/>
                <a:ea typeface="MS PGothic"/>
                <a:cs typeface="MS PGothic"/>
                <a:sym typeface="MS PGothic"/>
              </a:rPr>
              <a:t>シート</a:t>
            </a:r>
            <a:r>
              <a:rPr lang="ja-JP" sz="1200" dirty="0">
                <a:solidFill>
                  <a:schemeClr val="dk1"/>
                </a:solidFill>
                <a:latin typeface="MS PGothic"/>
                <a:ea typeface="MS PGothic"/>
                <a:cs typeface="MS PGothic"/>
                <a:sym typeface="MS PGothic"/>
              </a:rPr>
              <a:t>)</a:t>
            </a:r>
            <a:endParaRPr sz="1900" dirty="0">
              <a:latin typeface="MS PGothic"/>
              <a:ea typeface="MS PGothic"/>
              <a:cs typeface="MS PGothic"/>
              <a:sym typeface="MS PGothic"/>
            </a:endParaRPr>
          </a:p>
        </p:txBody>
      </p:sp>
      <p:cxnSp>
        <p:nvCxnSpPr>
          <p:cNvPr id="19" name="Google Shape;514;p74">
            <a:extLst>
              <a:ext uri="{FF2B5EF4-FFF2-40B4-BE49-F238E27FC236}">
                <a16:creationId xmlns:a16="http://schemas.microsoft.com/office/drawing/2014/main" id="{A339546B-9CC7-4B18-B816-E62E69421559}"/>
              </a:ext>
            </a:extLst>
          </p:cNvPr>
          <p:cNvCxnSpPr/>
          <p:nvPr/>
        </p:nvCxnSpPr>
        <p:spPr>
          <a:xfrm rot="10800000">
            <a:off x="1580193" y="4269743"/>
            <a:ext cx="0" cy="569700"/>
          </a:xfrm>
          <a:prstGeom prst="straightConnector1">
            <a:avLst/>
          </a:prstGeom>
          <a:noFill/>
          <a:ln w="9525" cap="flat" cmpd="sng">
            <a:solidFill>
              <a:schemeClr val="dk2"/>
            </a:solidFill>
            <a:prstDash val="solid"/>
            <a:round/>
            <a:headEnd type="none" w="med" len="med"/>
            <a:tailEnd type="triangle" w="med" len="med"/>
          </a:ln>
        </p:spPr>
      </p:cxnSp>
      <p:sp>
        <p:nvSpPr>
          <p:cNvPr id="20" name="Google Shape;515;p74">
            <a:extLst>
              <a:ext uri="{FF2B5EF4-FFF2-40B4-BE49-F238E27FC236}">
                <a16:creationId xmlns:a16="http://schemas.microsoft.com/office/drawing/2014/main" id="{4342C74D-8359-4529-8625-2F789F346009}"/>
              </a:ext>
            </a:extLst>
          </p:cNvPr>
          <p:cNvSpPr txBox="1"/>
          <p:nvPr/>
        </p:nvSpPr>
        <p:spPr>
          <a:xfrm>
            <a:off x="962951" y="4892602"/>
            <a:ext cx="1234500" cy="761426"/>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ja-JP" sz="1900" dirty="0">
                <a:latin typeface="MS PGothic"/>
                <a:ea typeface="MS PGothic"/>
                <a:cs typeface="MS PGothic"/>
                <a:sym typeface="MS PGothic"/>
              </a:rPr>
              <a:t>KPI設定</a:t>
            </a:r>
            <a:endParaRPr sz="1900" dirty="0">
              <a:latin typeface="MS PGothic"/>
              <a:ea typeface="MS PGothic"/>
              <a:cs typeface="MS PGothic"/>
              <a:sym typeface="MS PGothic"/>
            </a:endParaRPr>
          </a:p>
          <a:p>
            <a:pPr marL="0" lvl="0" indent="0" algn="ctr" rtl="0">
              <a:spcBef>
                <a:spcPts val="0"/>
              </a:spcBef>
              <a:spcAft>
                <a:spcPts val="0"/>
              </a:spcAft>
              <a:buNone/>
            </a:pPr>
            <a:r>
              <a:rPr lang="ja-JP" sz="1200" dirty="0">
                <a:latin typeface="MS PGothic"/>
                <a:ea typeface="MS PGothic"/>
                <a:cs typeface="MS PGothic"/>
                <a:sym typeface="MS PGothic"/>
              </a:rPr>
              <a:t>(</a:t>
            </a:r>
            <a:r>
              <a:rPr lang="en-US" altLang="ja-JP" sz="1200" dirty="0">
                <a:latin typeface="MS PGothic"/>
                <a:ea typeface="MS PGothic"/>
                <a:cs typeface="MS PGothic"/>
                <a:sym typeface="MS PGothic"/>
              </a:rPr>
              <a:t>OKR</a:t>
            </a:r>
            <a:r>
              <a:rPr lang="ja-JP" altLang="en-US" sz="1200" dirty="0">
                <a:latin typeface="MS PGothic"/>
                <a:ea typeface="MS PGothic"/>
                <a:cs typeface="MS PGothic"/>
                <a:sym typeface="MS PGothic"/>
              </a:rPr>
              <a:t>シート</a:t>
            </a:r>
            <a:r>
              <a:rPr lang="ja-JP" sz="1200" dirty="0">
                <a:latin typeface="MS PGothic"/>
                <a:ea typeface="MS PGothic"/>
                <a:cs typeface="MS PGothic"/>
                <a:sym typeface="MS PGothic"/>
              </a:rPr>
              <a:t>)</a:t>
            </a:r>
            <a:endParaRPr sz="1200" dirty="0">
              <a:latin typeface="MS PGothic"/>
              <a:ea typeface="MS PGothic"/>
              <a:cs typeface="MS PGothic"/>
              <a:sym typeface="MS PGothic"/>
            </a:endParaRPr>
          </a:p>
        </p:txBody>
      </p:sp>
      <p:sp>
        <p:nvSpPr>
          <p:cNvPr id="22" name="Google Shape;508;p74">
            <a:extLst>
              <a:ext uri="{FF2B5EF4-FFF2-40B4-BE49-F238E27FC236}">
                <a16:creationId xmlns:a16="http://schemas.microsoft.com/office/drawing/2014/main" id="{CDC4BBC1-4040-4EAF-9BEC-38641F592022}"/>
              </a:ext>
            </a:extLst>
          </p:cNvPr>
          <p:cNvSpPr txBox="1"/>
          <p:nvPr/>
        </p:nvSpPr>
        <p:spPr>
          <a:xfrm>
            <a:off x="576000" y="2776648"/>
            <a:ext cx="2433778" cy="332400"/>
          </a:xfrm>
          <a:prstGeom prst="rect">
            <a:avLst/>
          </a:prstGeom>
          <a:noFill/>
          <a:ln>
            <a:noFill/>
          </a:ln>
        </p:spPr>
        <p:txBody>
          <a:bodyPr spcFirstLastPara="1" wrap="square" lIns="121900" tIns="121900" rIns="121900" bIns="121900" anchor="ctr" anchorCtr="0">
            <a:noAutofit/>
          </a:bodyPr>
          <a:lstStyle/>
          <a:p>
            <a:pPr marL="0" lvl="0" indent="0" rtl="0">
              <a:spcBef>
                <a:spcPts val="0"/>
              </a:spcBef>
              <a:spcAft>
                <a:spcPts val="0"/>
              </a:spcAft>
              <a:buNone/>
            </a:pPr>
            <a:r>
              <a:rPr lang="ja-JP" altLang="en-US" sz="1800" dirty="0">
                <a:latin typeface="MS PGothic"/>
                <a:ea typeface="MS PGothic"/>
                <a:cs typeface="MS PGothic"/>
                <a:sym typeface="MS PGothic"/>
              </a:rPr>
              <a:t>■評価スケジュール</a:t>
            </a:r>
            <a:endParaRPr sz="1800" dirty="0">
              <a:latin typeface="MS PGothic"/>
              <a:ea typeface="MS PGothic"/>
              <a:cs typeface="MS PGothic"/>
              <a:sym typeface="MS PGothic"/>
            </a:endParaRPr>
          </a:p>
        </p:txBody>
      </p:sp>
      <p:cxnSp>
        <p:nvCxnSpPr>
          <p:cNvPr id="25" name="直線矢印コネクタ 24">
            <a:extLst>
              <a:ext uri="{FF2B5EF4-FFF2-40B4-BE49-F238E27FC236}">
                <a16:creationId xmlns:a16="http://schemas.microsoft.com/office/drawing/2014/main" id="{A68E7089-5B1A-4EA6-876A-925BAE61C3D2}"/>
              </a:ext>
            </a:extLst>
          </p:cNvPr>
          <p:cNvCxnSpPr>
            <a:cxnSpLocks/>
            <a:endCxn id="15" idx="0"/>
          </p:cNvCxnSpPr>
          <p:nvPr/>
        </p:nvCxnSpPr>
        <p:spPr>
          <a:xfrm flipH="1">
            <a:off x="9959695" y="4783441"/>
            <a:ext cx="6773" cy="483030"/>
          </a:xfrm>
          <a:prstGeom prst="straightConnector1">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46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71"/>
          <p:cNvSpPr txBox="1">
            <a:spLocks noGrp="1"/>
          </p:cNvSpPr>
          <p:nvPr>
            <p:ph type="title"/>
          </p:nvPr>
        </p:nvSpPr>
        <p:spPr>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ja-JP" altLang="en-US" dirty="0">
                <a:latin typeface="MS PGothic"/>
                <a:ea typeface="MS PGothic"/>
              </a:rPr>
              <a:t>業績</a:t>
            </a:r>
            <a:r>
              <a:rPr lang="ja-JP" sz="2800" dirty="0">
                <a:latin typeface="MS PGothic"/>
                <a:ea typeface="MS PGothic"/>
                <a:cs typeface="MS PGothic"/>
                <a:sym typeface="MS PGothic"/>
              </a:rPr>
              <a:t>評価基準</a:t>
            </a:r>
            <a:endParaRPr sz="2800" dirty="0">
              <a:latin typeface="MS PGothic"/>
              <a:ea typeface="MS PGothic"/>
              <a:cs typeface="MS PGothic"/>
              <a:sym typeface="MS PGothic"/>
            </a:endParaRPr>
          </a:p>
        </p:txBody>
      </p:sp>
      <p:sp>
        <p:nvSpPr>
          <p:cNvPr id="431" name="Google Shape;431;p71"/>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7</a:t>
            </a:fld>
            <a:endParaRPr dirty="0"/>
          </a:p>
        </p:txBody>
      </p:sp>
      <p:graphicFrame>
        <p:nvGraphicFramePr>
          <p:cNvPr id="432" name="Google Shape;432;p71"/>
          <p:cNvGraphicFramePr/>
          <p:nvPr>
            <p:extLst>
              <p:ext uri="{D42A27DB-BD31-4B8C-83A1-F6EECF244321}">
                <p14:modId xmlns:p14="http://schemas.microsoft.com/office/powerpoint/2010/main" val="681507357"/>
              </p:ext>
            </p:extLst>
          </p:nvPr>
        </p:nvGraphicFramePr>
        <p:xfrm>
          <a:off x="495092" y="1880883"/>
          <a:ext cx="7739159" cy="3148070"/>
        </p:xfrm>
        <a:graphic>
          <a:graphicData uri="http://schemas.openxmlformats.org/drawingml/2006/table">
            <a:tbl>
              <a:tblPr firstRow="1" bandRow="1">
                <a:noFill/>
                <a:tableStyleId>{C87339DF-EE53-4AB6-B7F1-105F7DAD4CC4}</a:tableStyleId>
              </a:tblPr>
              <a:tblGrid>
                <a:gridCol w="610913">
                  <a:extLst>
                    <a:ext uri="{9D8B030D-6E8A-4147-A177-3AD203B41FA5}">
                      <a16:colId xmlns:a16="http://schemas.microsoft.com/office/drawing/2014/main" val="20000"/>
                    </a:ext>
                  </a:extLst>
                </a:gridCol>
                <a:gridCol w="2844000">
                  <a:extLst>
                    <a:ext uri="{9D8B030D-6E8A-4147-A177-3AD203B41FA5}">
                      <a16:colId xmlns:a16="http://schemas.microsoft.com/office/drawing/2014/main" val="20001"/>
                    </a:ext>
                  </a:extLst>
                </a:gridCol>
                <a:gridCol w="720000">
                  <a:extLst>
                    <a:ext uri="{9D8B030D-6E8A-4147-A177-3AD203B41FA5}">
                      <a16:colId xmlns:a16="http://schemas.microsoft.com/office/drawing/2014/main" val="3571683745"/>
                    </a:ext>
                  </a:extLst>
                </a:gridCol>
                <a:gridCol w="2844246">
                  <a:extLst>
                    <a:ext uri="{9D8B030D-6E8A-4147-A177-3AD203B41FA5}">
                      <a16:colId xmlns:a16="http://schemas.microsoft.com/office/drawing/2014/main" val="876113290"/>
                    </a:ext>
                  </a:extLst>
                </a:gridCol>
                <a:gridCol w="720000">
                  <a:extLst>
                    <a:ext uri="{9D8B030D-6E8A-4147-A177-3AD203B41FA5}">
                      <a16:colId xmlns:a16="http://schemas.microsoft.com/office/drawing/2014/main" val="1789956650"/>
                    </a:ext>
                  </a:extLst>
                </a:gridCol>
              </a:tblGrid>
              <a:tr h="261492">
                <a:tc rowSpan="2">
                  <a:txBody>
                    <a:bodyPr/>
                    <a:lstStyle/>
                    <a:p>
                      <a:pPr marL="0" marR="0" lvl="0" indent="0" algn="ctr" rtl="0">
                        <a:spcBef>
                          <a:spcPts val="0"/>
                        </a:spcBef>
                        <a:spcAft>
                          <a:spcPts val="0"/>
                        </a:spcAft>
                        <a:buNone/>
                      </a:pPr>
                      <a:r>
                        <a:rPr lang="ja-JP" altLang="en-US" sz="1200" dirty="0">
                          <a:latin typeface="MS PGothic"/>
                          <a:ea typeface="MS PGothic"/>
                          <a:cs typeface="MS PGothic"/>
                          <a:sym typeface="MS PGothic"/>
                        </a:rPr>
                        <a:t>評価ランク</a:t>
                      </a:r>
                      <a:endParaRPr sz="12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gridSpan="2">
                  <a:txBody>
                    <a:bodyPr/>
                    <a:lstStyle/>
                    <a:p>
                      <a:pPr marL="0" marR="0" lvl="0" indent="0" algn="ctr" rtl="0">
                        <a:spcBef>
                          <a:spcPts val="0"/>
                        </a:spcBef>
                        <a:spcAft>
                          <a:spcPts val="0"/>
                        </a:spcAft>
                        <a:buNone/>
                      </a:pPr>
                      <a:r>
                        <a:rPr lang="ja-JP" altLang="en-US" sz="1200" dirty="0">
                          <a:latin typeface="MS PGothic"/>
                          <a:ea typeface="MS PGothic"/>
                          <a:cs typeface="MS PGothic"/>
                          <a:sym typeface="MS PGothic"/>
                        </a:rPr>
                        <a:t>定量的な目標の評価</a:t>
                      </a:r>
                      <a:endParaRPr lang="en-US" altLang="ja-JP" sz="12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hMerge="1">
                  <a:txBody>
                    <a:bodyPr/>
                    <a:lstStyle/>
                    <a:p>
                      <a:pPr marL="0" marR="0" lvl="0" indent="0" algn="ctr" rtl="0">
                        <a:spcBef>
                          <a:spcPts val="0"/>
                        </a:spcBef>
                        <a:spcAft>
                          <a:spcPts val="0"/>
                        </a:spcAft>
                        <a:buNone/>
                      </a:pPr>
                      <a:endParaRPr lang="en-US" altLang="ja-JP" sz="14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gridSpan="2">
                  <a:txBody>
                    <a:bodyPr/>
                    <a:lstStyle/>
                    <a:p>
                      <a:pPr marL="0" marR="0" lvl="0" indent="0" algn="ctr" rtl="0">
                        <a:spcBef>
                          <a:spcPts val="0"/>
                        </a:spcBef>
                        <a:spcAft>
                          <a:spcPts val="0"/>
                        </a:spcAft>
                        <a:buNone/>
                      </a:pPr>
                      <a:r>
                        <a:rPr lang="ja-JP" altLang="en-US" sz="1200" dirty="0">
                          <a:latin typeface="MS PGothic"/>
                          <a:ea typeface="MS PGothic"/>
                          <a:cs typeface="MS PGothic"/>
                          <a:sym typeface="MS PGothic"/>
                        </a:rPr>
                        <a:t>定性的な目標の評価</a:t>
                      </a:r>
                      <a:endParaRPr sz="12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hMerge="1">
                  <a:txBody>
                    <a:bodyPr/>
                    <a:lstStyle/>
                    <a:p>
                      <a:pPr marL="0" marR="0" lvl="0" indent="0" algn="ctr" rtl="0">
                        <a:spcBef>
                          <a:spcPts val="0"/>
                        </a:spcBef>
                        <a:spcAft>
                          <a:spcPts val="0"/>
                        </a:spcAft>
                        <a:buNone/>
                      </a:pPr>
                      <a:endParaRPr sz="14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261492">
                <a:tc vMerge="1">
                  <a:txBody>
                    <a:bodyPr/>
                    <a:lstStyle/>
                    <a:p>
                      <a:pPr marL="0" marR="0" lvl="0" indent="0" algn="ctr" rtl="0">
                        <a:spcBef>
                          <a:spcPts val="0"/>
                        </a:spcBef>
                        <a:spcAft>
                          <a:spcPts val="0"/>
                        </a:spcAft>
                        <a:buNone/>
                      </a:pPr>
                      <a:endParaRPr sz="14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sz="1200" dirty="0">
                          <a:solidFill>
                            <a:schemeClr val="bg1"/>
                          </a:solidFill>
                          <a:latin typeface="MS PGothic"/>
                          <a:ea typeface="MS PGothic"/>
                          <a:cs typeface="MS PGothic"/>
                          <a:sym typeface="MS PGothic"/>
                        </a:rPr>
                        <a:t>定義</a:t>
                      </a:r>
                      <a:endParaRPr lang="en-US" altLang="ja-JP" sz="1200" dirty="0">
                        <a:solidFill>
                          <a:schemeClr val="bg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sz="1200" dirty="0">
                          <a:solidFill>
                            <a:schemeClr val="bg1"/>
                          </a:solidFill>
                          <a:latin typeface="MS PGothic"/>
                          <a:ea typeface="MS PGothic"/>
                          <a:cs typeface="MS PGothic"/>
                          <a:sym typeface="MS PGothic"/>
                        </a:rPr>
                        <a:t>点数</a:t>
                      </a:r>
                      <a:endParaRPr lang="en-US" altLang="ja-JP" sz="1200" dirty="0">
                        <a:solidFill>
                          <a:schemeClr val="bg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sz="1200" dirty="0">
                          <a:solidFill>
                            <a:schemeClr val="bg1"/>
                          </a:solidFill>
                          <a:latin typeface="MS PGothic"/>
                          <a:ea typeface="MS PGothic"/>
                          <a:cs typeface="MS PGothic"/>
                          <a:sym typeface="MS PGothic"/>
                        </a:rPr>
                        <a:t>定義</a:t>
                      </a:r>
                      <a:endParaRPr sz="1200" dirty="0">
                        <a:solidFill>
                          <a:schemeClr val="bg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sz="1200" dirty="0">
                          <a:solidFill>
                            <a:schemeClr val="bg1"/>
                          </a:solidFill>
                          <a:latin typeface="MS PGothic"/>
                          <a:ea typeface="MS PGothic"/>
                          <a:cs typeface="MS PGothic"/>
                          <a:sym typeface="MS PGothic"/>
                        </a:rPr>
                        <a:t>点数</a:t>
                      </a:r>
                      <a:endParaRPr sz="1200" dirty="0">
                        <a:solidFill>
                          <a:schemeClr val="bg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extLst>
                  <a:ext uri="{0D108BD9-81ED-4DB2-BD59-A6C34878D82A}">
                    <a16:rowId xmlns:a16="http://schemas.microsoft.com/office/drawing/2014/main" val="1064261355"/>
                  </a:ext>
                </a:extLst>
              </a:tr>
              <a:tr h="519882">
                <a:tc>
                  <a:txBody>
                    <a:bodyPr/>
                    <a:lstStyle/>
                    <a:p>
                      <a:pPr marL="0" marR="0" lvl="0" indent="0" algn="ctr" rtl="0">
                        <a:spcBef>
                          <a:spcPts val="0"/>
                        </a:spcBef>
                        <a:spcAft>
                          <a:spcPts val="0"/>
                        </a:spcAft>
                        <a:buNone/>
                      </a:pPr>
                      <a:r>
                        <a:rPr lang="en-US" sz="2400" b="1" dirty="0">
                          <a:solidFill>
                            <a:srgbClr val="FFFFFF"/>
                          </a:solidFill>
                        </a:rPr>
                        <a:t>S</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l" rtl="0">
                        <a:spcBef>
                          <a:spcPts val="0"/>
                        </a:spcBef>
                        <a:spcAft>
                          <a:spcPts val="0"/>
                        </a:spcAft>
                        <a:buClr>
                          <a:schemeClr val="dk2"/>
                        </a:buClr>
                        <a:buFont typeface="Arial"/>
                        <a:buNone/>
                      </a:pPr>
                      <a:r>
                        <a:rPr lang="ja-JP" altLang="en-US" sz="1200" dirty="0">
                          <a:latin typeface="MS PGothic"/>
                          <a:ea typeface="MS PGothic"/>
                          <a:cs typeface="MS PGothic"/>
                          <a:sym typeface="MS PGothic"/>
                        </a:rPr>
                        <a:t>目標</a:t>
                      </a:r>
                      <a:r>
                        <a:rPr lang="ja-JP" sz="1200" dirty="0">
                          <a:latin typeface="MS PGothic"/>
                          <a:ea typeface="MS PGothic"/>
                          <a:cs typeface="MS PGothic"/>
                          <a:sym typeface="MS PGothic"/>
                        </a:rPr>
                        <a:t>達成度</a:t>
                      </a:r>
                      <a:r>
                        <a:rPr lang="ja-JP" altLang="en-US" sz="1200" dirty="0">
                          <a:latin typeface="MS PGothic"/>
                          <a:ea typeface="MS PGothic"/>
                          <a:cs typeface="MS PGothic"/>
                          <a:sym typeface="MS PGothic"/>
                        </a:rPr>
                        <a:t>が</a:t>
                      </a:r>
                      <a:r>
                        <a:rPr lang="ja-JP" sz="1200" dirty="0">
                          <a:latin typeface="MS PGothic"/>
                          <a:ea typeface="MS PGothic"/>
                          <a:cs typeface="MS PGothic"/>
                          <a:sym typeface="MS PGothic"/>
                        </a:rPr>
                        <a:t>1</a:t>
                      </a:r>
                      <a:r>
                        <a:rPr lang="en-US" altLang="ja-JP" sz="1200" dirty="0">
                          <a:latin typeface="MS PGothic"/>
                          <a:ea typeface="MS PGothic"/>
                          <a:cs typeface="MS PGothic"/>
                          <a:sym typeface="MS PGothic"/>
                        </a:rPr>
                        <a:t>05</a:t>
                      </a:r>
                      <a:r>
                        <a:rPr lang="ja-JP" sz="1200" dirty="0">
                          <a:latin typeface="MS PGothic"/>
                          <a:ea typeface="MS PGothic"/>
                          <a:cs typeface="MS PGothic"/>
                          <a:sym typeface="MS PGothic"/>
                        </a:rPr>
                        <a:t>%</a:t>
                      </a:r>
                      <a:r>
                        <a:rPr lang="ja-JP" altLang="en-US" sz="1200" dirty="0">
                          <a:latin typeface="MS PGothic"/>
                          <a:ea typeface="MS PGothic"/>
                          <a:cs typeface="MS PGothic"/>
                          <a:sym typeface="MS PGothic"/>
                        </a:rPr>
                        <a:t>以上の場合</a:t>
                      </a:r>
                      <a:endParaRPr sz="1200" b="1" u="sng" dirty="0">
                        <a:solidFill>
                          <a:srgbClr val="FF0000"/>
                        </a:solidFill>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12700" cap="flat" cmpd="sng" algn="ctr">
                      <a:solidFill>
                        <a:schemeClr val="bg1">
                          <a:lumMod val="75000"/>
                        </a:schemeClr>
                      </a:solidFill>
                      <a:prstDash val="dash"/>
                      <a:round/>
                      <a:headEnd type="none" w="med" len="med"/>
                      <a:tailEnd type="none" w="med" len="med"/>
                    </a:lnB>
                    <a:solidFill>
                      <a:srgbClr val="FFFFFF"/>
                    </a:solidFill>
                  </a:tcPr>
                </a:tc>
                <a:tc rowSpan="5">
                  <a:txBody>
                    <a:bodyPr/>
                    <a:lstStyle/>
                    <a:p>
                      <a:pPr marL="0" lvl="0" indent="0" algn="ctr" rtl="0">
                        <a:spcBef>
                          <a:spcPts val="0"/>
                        </a:spcBef>
                        <a:spcAft>
                          <a:spcPts val="0"/>
                        </a:spcAft>
                        <a:buClr>
                          <a:schemeClr val="dk2"/>
                        </a:buClr>
                        <a:buFont typeface="Arial"/>
                        <a:buNone/>
                      </a:pPr>
                      <a:r>
                        <a:rPr lang="ja-JP" altLang="en-US" sz="1200" b="0" u="none" dirty="0">
                          <a:solidFill>
                            <a:schemeClr val="tx1"/>
                          </a:solidFill>
                          <a:latin typeface="MS PGothic"/>
                          <a:ea typeface="MS PGothic"/>
                          <a:cs typeface="MS PGothic"/>
                          <a:sym typeface="MS PGothic"/>
                        </a:rPr>
                        <a:t>達成度が点数</a:t>
                      </a:r>
                      <a:r>
                        <a:rPr lang="en-US" altLang="ja-JP" sz="1200" b="0" u="none" dirty="0">
                          <a:solidFill>
                            <a:schemeClr val="tx1"/>
                          </a:solidFill>
                          <a:latin typeface="MS PGothic"/>
                          <a:ea typeface="MS PGothic"/>
                          <a:cs typeface="MS PGothic"/>
                          <a:sym typeface="MS PGothic"/>
                        </a:rPr>
                        <a:t>*</a:t>
                      </a: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76200" cap="flat" cmpd="sng" algn="ctr">
                      <a:solidFill>
                        <a:schemeClr val="lt1"/>
                      </a:solidFill>
                      <a:prstDash val="solid"/>
                      <a:round/>
                      <a:headEnd type="none" w="sm" len="sm"/>
                      <a:tailEnd type="none" w="sm" len="sm"/>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lvl="0" indent="0" algn="l" rtl="0">
                        <a:spcBef>
                          <a:spcPts val="0"/>
                        </a:spcBef>
                        <a:spcAft>
                          <a:spcPts val="0"/>
                        </a:spcAft>
                        <a:buClr>
                          <a:schemeClr val="dk2"/>
                        </a:buClr>
                        <a:buFont typeface="Arial"/>
                        <a:buNone/>
                      </a:pPr>
                      <a:r>
                        <a:rPr lang="ja-JP" altLang="en-US" sz="1200" dirty="0">
                          <a:latin typeface="MS PGothic"/>
                          <a:ea typeface="MS PGothic"/>
                          <a:cs typeface="MS PGothic"/>
                          <a:sym typeface="MS PGothic"/>
                        </a:rPr>
                        <a:t>目標を大きく上回り、周囲に多大なる影響を与えた</a:t>
                      </a:r>
                      <a:endParaRPr sz="1200" b="1" u="sng" dirty="0">
                        <a:solidFill>
                          <a:srgbClr val="FF0000"/>
                        </a:solidFill>
                        <a:latin typeface="MS PGothic"/>
                        <a:ea typeface="MS PGothic"/>
                        <a:cs typeface="MS PGothic"/>
                        <a:sym typeface="MS PGothic"/>
                      </a:endParaRPr>
                    </a:p>
                  </a:txBody>
                  <a:tcPr marL="91450" marR="91450" marT="45725" marB="45725" anchor="ctr">
                    <a:lnL w="12700" cap="flat" cmpd="sng" algn="ctr">
                      <a:solidFill>
                        <a:schemeClr val="bg1">
                          <a:lumMod val="75000"/>
                        </a:schemeClr>
                      </a:solidFill>
                      <a:prstDash val="dash"/>
                      <a:round/>
                      <a:headEnd type="none" w="med" len="med"/>
                      <a:tailEnd type="none" w="med" len="med"/>
                    </a:lnL>
                    <a:lnR w="76200" cap="flat" cmpd="sng" algn="ctr">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lvl="0" indent="0" algn="ctr" rtl="0">
                        <a:spcBef>
                          <a:spcPts val="0"/>
                        </a:spcBef>
                        <a:spcAft>
                          <a:spcPts val="0"/>
                        </a:spcAft>
                        <a:buClr>
                          <a:schemeClr val="dk2"/>
                        </a:buClr>
                        <a:buFont typeface="Arial"/>
                        <a:buNone/>
                      </a:pPr>
                      <a:r>
                        <a:rPr lang="en-US" altLang="ja-JP" sz="1200" b="0" u="none" dirty="0">
                          <a:solidFill>
                            <a:schemeClr val="tx1"/>
                          </a:solidFill>
                          <a:latin typeface="MS PGothic"/>
                          <a:ea typeface="MS PGothic"/>
                          <a:cs typeface="MS PGothic"/>
                          <a:sym typeface="MS PGothic"/>
                        </a:rPr>
                        <a:t>120</a:t>
                      </a:r>
                      <a:r>
                        <a:rPr lang="ja-JP" altLang="en-US" sz="1200" b="0" u="none" dirty="0">
                          <a:solidFill>
                            <a:schemeClr val="tx1"/>
                          </a:solidFill>
                          <a:latin typeface="MS PGothic"/>
                          <a:ea typeface="MS PGothic"/>
                          <a:cs typeface="MS PGothic"/>
                          <a:sym typeface="MS PGothic"/>
                        </a:rPr>
                        <a:t>点</a:t>
                      </a:r>
                      <a:endParaRPr sz="1200" b="0" u="none" dirty="0">
                        <a:solidFill>
                          <a:schemeClr val="tx1"/>
                        </a:solidFill>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76200" cap="flat" cmpd="sng" algn="ctr">
                      <a:solidFill>
                        <a:schemeClr val="lt1"/>
                      </a:solidFill>
                      <a:prstDash val="solid"/>
                      <a:round/>
                      <a:headEnd type="none" w="sm" len="sm"/>
                      <a:tailEnd type="none" w="sm" len="sm"/>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1"/>
                  </a:ext>
                </a:extLst>
              </a:tr>
              <a:tr h="519882">
                <a:tc>
                  <a:txBody>
                    <a:bodyPr/>
                    <a:lstStyle/>
                    <a:p>
                      <a:pPr marL="0" marR="0" lvl="0" indent="0" algn="ctr" rtl="0">
                        <a:spcBef>
                          <a:spcPts val="0"/>
                        </a:spcBef>
                        <a:spcAft>
                          <a:spcPts val="0"/>
                        </a:spcAft>
                        <a:buNone/>
                      </a:pPr>
                      <a:r>
                        <a:rPr lang="en-US" sz="2400" b="1" dirty="0">
                          <a:solidFill>
                            <a:srgbClr val="FFFFFF"/>
                          </a:solidFill>
                        </a:rPr>
                        <a:t>A</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zh-TW" altLang="en-US" sz="1200" dirty="0">
                          <a:latin typeface="MS PGothic"/>
                          <a:ea typeface="MS PGothic"/>
                          <a:cs typeface="MS PGothic"/>
                          <a:sym typeface="MS PGothic"/>
                        </a:rPr>
                        <a:t>目標達成度</a:t>
                      </a:r>
                      <a:r>
                        <a:rPr lang="ja-JP" altLang="en-US" sz="1200" dirty="0">
                          <a:latin typeface="MS PGothic"/>
                          <a:ea typeface="MS PGothic"/>
                          <a:cs typeface="MS PGothic"/>
                          <a:sym typeface="MS PGothic"/>
                        </a:rPr>
                        <a:t>が</a:t>
                      </a:r>
                      <a:r>
                        <a:rPr lang="en-US" altLang="zh-TW" sz="1200" dirty="0">
                          <a:latin typeface="MS PGothic"/>
                          <a:ea typeface="MS PGothic"/>
                          <a:cs typeface="MS PGothic"/>
                          <a:sym typeface="MS PGothic"/>
                        </a:rPr>
                        <a:t>100%</a:t>
                      </a:r>
                      <a:r>
                        <a:rPr lang="zh-TW" altLang="en-US" sz="1200" dirty="0">
                          <a:latin typeface="MS PGothic"/>
                          <a:ea typeface="MS PGothic"/>
                          <a:cs typeface="MS PGothic"/>
                          <a:sym typeface="MS PGothic"/>
                        </a:rPr>
                        <a:t>以上～</a:t>
                      </a:r>
                      <a:r>
                        <a:rPr lang="en-US" altLang="zh-TW" sz="1200" dirty="0">
                          <a:latin typeface="MS PGothic"/>
                          <a:ea typeface="MS PGothic"/>
                          <a:cs typeface="MS PGothic"/>
                          <a:sym typeface="MS PGothic"/>
                        </a:rPr>
                        <a:t>105%</a:t>
                      </a:r>
                      <a:r>
                        <a:rPr lang="zh-TW" altLang="en-US" sz="1200" dirty="0">
                          <a:latin typeface="MS PGothic"/>
                          <a:ea typeface="MS PGothic"/>
                          <a:cs typeface="MS PGothic"/>
                          <a:sym typeface="MS PGothic"/>
                        </a:rPr>
                        <a:t>未満</a:t>
                      </a:r>
                      <a:r>
                        <a:rPr lang="ja-JP" altLang="en-US" sz="1200" dirty="0">
                          <a:latin typeface="MS PGothic"/>
                          <a:ea typeface="MS PGothic"/>
                          <a:cs typeface="MS PGothic"/>
                          <a:sym typeface="MS PGothic"/>
                        </a:rPr>
                        <a:t>の場合</a:t>
                      </a:r>
                      <a:endParaRPr lang="zh-TW" altLang="en-US" sz="1200" b="1" u="sng" dirty="0">
                        <a:solidFill>
                          <a:srgbClr val="FF0000"/>
                        </a:solidFill>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1300" b="0" u="none" dirty="0">
                        <a:solidFill>
                          <a:schemeClr val="tx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目標を達成した</a:t>
                      </a:r>
                      <a:endParaRPr sz="1200" b="1" u="sng" dirty="0">
                        <a:solidFill>
                          <a:srgbClr val="FF0000"/>
                        </a:solidFill>
                        <a:latin typeface="MS PGothic"/>
                        <a:ea typeface="MS PGothic"/>
                        <a:cs typeface="MS PGothic"/>
                        <a:sym typeface="MS PGothic"/>
                      </a:endParaRPr>
                    </a:p>
                  </a:txBody>
                  <a:tcPr marL="91450" marR="91450" marT="45725" marB="45725" anchor="ctr">
                    <a:lnL w="12700" cap="flat" cmpd="sng" algn="ctr">
                      <a:solidFill>
                        <a:schemeClr val="bg1">
                          <a:lumMod val="75000"/>
                        </a:schemeClr>
                      </a:solidFill>
                      <a:prstDash val="dash"/>
                      <a:round/>
                      <a:headEnd type="none" w="med" len="med"/>
                      <a:tailEnd type="none" w="med" len="med"/>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200" b="0" u="none" dirty="0">
                          <a:solidFill>
                            <a:schemeClr val="tx1"/>
                          </a:solidFill>
                          <a:latin typeface="MS PGothic"/>
                          <a:ea typeface="MS PGothic"/>
                          <a:cs typeface="MS PGothic"/>
                          <a:sym typeface="MS PGothic"/>
                        </a:rPr>
                        <a:t>110</a:t>
                      </a:r>
                      <a:r>
                        <a:rPr lang="ja-JP" altLang="en-US" sz="1200" b="0" u="none" dirty="0">
                          <a:solidFill>
                            <a:schemeClr val="tx1"/>
                          </a:solidFill>
                          <a:latin typeface="MS PGothic"/>
                          <a:ea typeface="MS PGothic"/>
                          <a:cs typeface="MS PGothic"/>
                          <a:sym typeface="MS PGothic"/>
                        </a:rPr>
                        <a:t>点</a:t>
                      </a:r>
                    </a:p>
                  </a:txBody>
                  <a:tcPr marL="91450" marR="91450" marT="45725" marB="45725" anchor="ctr">
                    <a:lnL w="76200" cap="flat" cmpd="sng">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2"/>
                  </a:ext>
                </a:extLst>
              </a:tr>
              <a:tr h="519882">
                <a:tc>
                  <a:txBody>
                    <a:bodyPr/>
                    <a:lstStyle/>
                    <a:p>
                      <a:pPr marL="0" marR="0" lvl="0" indent="0" algn="ctr" rtl="0">
                        <a:spcBef>
                          <a:spcPts val="0"/>
                        </a:spcBef>
                        <a:spcAft>
                          <a:spcPts val="0"/>
                        </a:spcAft>
                        <a:buNone/>
                      </a:pPr>
                      <a:r>
                        <a:rPr lang="en-US" sz="2400" b="1" dirty="0">
                          <a:solidFill>
                            <a:srgbClr val="FFFFFF"/>
                          </a:solidFill>
                        </a:rPr>
                        <a:t>B</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zh-TW" altLang="en-US" sz="1200" dirty="0">
                          <a:latin typeface="MS PGothic"/>
                          <a:ea typeface="MS PGothic"/>
                          <a:cs typeface="MS PGothic"/>
                          <a:sym typeface="MS PGothic"/>
                        </a:rPr>
                        <a:t>目標達成度</a:t>
                      </a:r>
                      <a:r>
                        <a:rPr lang="ja-JP" altLang="en-US" sz="1200" dirty="0">
                          <a:latin typeface="MS PGothic"/>
                          <a:ea typeface="MS PGothic"/>
                          <a:cs typeface="MS PGothic"/>
                          <a:sym typeface="MS PGothic"/>
                        </a:rPr>
                        <a:t>が</a:t>
                      </a:r>
                      <a:r>
                        <a:rPr lang="en-US" altLang="zh-TW" sz="1200" dirty="0">
                          <a:latin typeface="MS PGothic"/>
                          <a:ea typeface="MS PGothic"/>
                          <a:cs typeface="MS PGothic"/>
                          <a:sym typeface="MS PGothic"/>
                        </a:rPr>
                        <a:t>90%</a:t>
                      </a:r>
                      <a:r>
                        <a:rPr lang="zh-TW" altLang="en-US" sz="1200" dirty="0">
                          <a:latin typeface="MS PGothic"/>
                          <a:ea typeface="MS PGothic"/>
                          <a:cs typeface="MS PGothic"/>
                          <a:sym typeface="MS PGothic"/>
                        </a:rPr>
                        <a:t>以上～</a:t>
                      </a:r>
                      <a:r>
                        <a:rPr lang="en-US" altLang="zh-TW" sz="1200" dirty="0">
                          <a:latin typeface="MS PGothic"/>
                          <a:ea typeface="MS PGothic"/>
                          <a:cs typeface="MS PGothic"/>
                          <a:sym typeface="MS PGothic"/>
                        </a:rPr>
                        <a:t>100%</a:t>
                      </a:r>
                      <a:r>
                        <a:rPr lang="zh-TW" altLang="en-US" sz="1200" dirty="0">
                          <a:latin typeface="MS PGothic"/>
                          <a:ea typeface="MS PGothic"/>
                          <a:cs typeface="MS PGothic"/>
                          <a:sym typeface="MS PGothic"/>
                        </a:rPr>
                        <a:t>未満</a:t>
                      </a:r>
                      <a:r>
                        <a:rPr lang="ja-JP" altLang="en-US" sz="1200" dirty="0">
                          <a:latin typeface="MS PGothic"/>
                          <a:ea typeface="MS PGothic"/>
                          <a:cs typeface="MS PGothic"/>
                          <a:sym typeface="MS PGothic"/>
                        </a:rPr>
                        <a:t>の場合</a:t>
                      </a:r>
                      <a:endParaRPr lang="zh-TW" altLang="en-US" sz="1200" b="1" u="sng" dirty="0">
                        <a:solidFill>
                          <a:srgbClr val="FF0000"/>
                        </a:solidFill>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1300" b="0" u="none" dirty="0">
                        <a:solidFill>
                          <a:schemeClr val="tx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目標未達</a:t>
                      </a:r>
                      <a:endParaRPr sz="1200" b="1" u="sng" dirty="0">
                        <a:solidFill>
                          <a:srgbClr val="FF0000"/>
                        </a:solidFill>
                        <a:latin typeface="MS PGothic"/>
                        <a:ea typeface="MS PGothic"/>
                        <a:cs typeface="MS PGothic"/>
                        <a:sym typeface="MS PGothic"/>
                      </a:endParaRPr>
                    </a:p>
                  </a:txBody>
                  <a:tcPr marL="91450" marR="91450" marT="45725" marB="45725" anchor="ctr">
                    <a:lnL w="12700" cap="flat" cmpd="sng" algn="ctr">
                      <a:solidFill>
                        <a:schemeClr val="bg1">
                          <a:lumMod val="75000"/>
                        </a:schemeClr>
                      </a:solidFill>
                      <a:prstDash val="dash"/>
                      <a:round/>
                      <a:headEnd type="none" w="med" len="med"/>
                      <a:tailEnd type="none" w="med" len="med"/>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200" b="0" u="none" dirty="0">
                          <a:solidFill>
                            <a:schemeClr val="tx1"/>
                          </a:solidFill>
                          <a:latin typeface="MS PGothic"/>
                          <a:ea typeface="MS PGothic"/>
                          <a:cs typeface="MS PGothic"/>
                          <a:sym typeface="MS PGothic"/>
                        </a:rPr>
                        <a:t>80</a:t>
                      </a:r>
                      <a:r>
                        <a:rPr lang="ja-JP" altLang="en-US" sz="1200" b="0" u="none" dirty="0">
                          <a:solidFill>
                            <a:schemeClr val="tx1"/>
                          </a:solidFill>
                          <a:latin typeface="MS PGothic"/>
                          <a:ea typeface="MS PGothic"/>
                          <a:cs typeface="MS PGothic"/>
                          <a:sym typeface="MS PGothic"/>
                        </a:rPr>
                        <a:t>点</a:t>
                      </a:r>
                    </a:p>
                  </a:txBody>
                  <a:tcPr marL="91450" marR="91450" marT="45725" marB="45725" anchor="ctr">
                    <a:lnL w="76200" cap="flat" cmpd="sng">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3"/>
                  </a:ext>
                </a:extLst>
              </a:tr>
              <a:tr h="519882">
                <a:tc>
                  <a:txBody>
                    <a:bodyPr/>
                    <a:lstStyle/>
                    <a:p>
                      <a:pPr marL="0" marR="0" lvl="0" indent="0" algn="ctr" rtl="0">
                        <a:spcBef>
                          <a:spcPts val="0"/>
                        </a:spcBef>
                        <a:spcAft>
                          <a:spcPts val="0"/>
                        </a:spcAft>
                        <a:buNone/>
                      </a:pPr>
                      <a:r>
                        <a:rPr lang="en-US" sz="2400" b="1" dirty="0">
                          <a:solidFill>
                            <a:srgbClr val="FFFFFF"/>
                          </a:solidFill>
                        </a:rPr>
                        <a:t>C</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a:t>
                      </a:r>
                      <a:r>
                        <a:rPr lang="ja-JP" sz="1200" dirty="0">
                          <a:latin typeface="MS PGothic"/>
                          <a:ea typeface="MS PGothic"/>
                          <a:cs typeface="MS PGothic"/>
                          <a:sym typeface="MS PGothic"/>
                        </a:rPr>
                        <a:t>達成度</a:t>
                      </a:r>
                      <a:r>
                        <a:rPr lang="ja-JP" altLang="en-US" sz="1200" dirty="0">
                          <a:latin typeface="MS PGothic"/>
                          <a:ea typeface="MS PGothic"/>
                          <a:cs typeface="MS PGothic"/>
                          <a:sym typeface="MS PGothic"/>
                        </a:rPr>
                        <a:t>が</a:t>
                      </a:r>
                      <a:r>
                        <a:rPr lang="en-US" altLang="ja-JP" sz="1200" dirty="0">
                          <a:latin typeface="MS PGothic"/>
                          <a:ea typeface="MS PGothic"/>
                          <a:cs typeface="MS PGothic"/>
                          <a:sym typeface="MS PGothic"/>
                        </a:rPr>
                        <a:t>80%</a:t>
                      </a:r>
                      <a:r>
                        <a:rPr lang="ja-JP" altLang="en-US" sz="1200" dirty="0">
                          <a:latin typeface="MS PGothic"/>
                          <a:ea typeface="MS PGothic"/>
                          <a:cs typeface="MS PGothic"/>
                          <a:sym typeface="MS PGothic"/>
                        </a:rPr>
                        <a:t>以上</a:t>
                      </a:r>
                      <a:r>
                        <a:rPr lang="ja-JP" sz="1200" dirty="0">
                          <a:latin typeface="MS PGothic"/>
                          <a:ea typeface="MS PGothic"/>
                          <a:cs typeface="MS PGothic"/>
                          <a:sym typeface="MS PGothic"/>
                        </a:rPr>
                        <a:t>～</a:t>
                      </a:r>
                      <a:r>
                        <a:rPr lang="en-US" altLang="ja-JP" sz="1200" dirty="0">
                          <a:latin typeface="MS PGothic"/>
                          <a:ea typeface="MS PGothic"/>
                          <a:cs typeface="MS PGothic"/>
                          <a:sym typeface="MS PGothic"/>
                        </a:rPr>
                        <a:t>90</a:t>
                      </a:r>
                      <a:r>
                        <a:rPr lang="ja-JP" sz="1200" dirty="0">
                          <a:latin typeface="MS PGothic"/>
                          <a:ea typeface="MS PGothic"/>
                          <a:cs typeface="MS PGothic"/>
                          <a:sym typeface="MS PGothic"/>
                        </a:rPr>
                        <a:t>%未満</a:t>
                      </a:r>
                      <a:r>
                        <a:rPr lang="ja-JP" altLang="en-US" sz="1200" dirty="0">
                          <a:latin typeface="MS PGothic"/>
                          <a:ea typeface="MS PGothic"/>
                          <a:cs typeface="MS PGothic"/>
                          <a:sym typeface="MS PGothic"/>
                        </a:rPr>
                        <a:t>の場合</a:t>
                      </a:r>
                      <a:endParaRPr sz="1200" b="1" u="sng"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1300" b="0" u="none" dirty="0">
                        <a:solidFill>
                          <a:schemeClr val="tx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目標を大きく下回る</a:t>
                      </a:r>
                      <a:endParaRPr sz="1200" b="1" u="sng" dirty="0">
                        <a:latin typeface="MS PGothic"/>
                        <a:ea typeface="MS PGothic"/>
                        <a:cs typeface="MS PGothic"/>
                        <a:sym typeface="MS PGothic"/>
                      </a:endParaRPr>
                    </a:p>
                  </a:txBody>
                  <a:tcPr marL="91450" marR="91450" marT="45725" marB="45725" anchor="ctr">
                    <a:lnL w="12700" cap="flat" cmpd="sng" algn="ctr">
                      <a:solidFill>
                        <a:schemeClr val="bg1">
                          <a:lumMod val="75000"/>
                        </a:schemeClr>
                      </a:solidFill>
                      <a:prstDash val="dash"/>
                      <a:round/>
                      <a:headEnd type="none" w="med" len="med"/>
                      <a:tailEnd type="none" w="med" len="med"/>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200" b="0" u="none" dirty="0">
                          <a:solidFill>
                            <a:schemeClr val="tx1"/>
                          </a:solidFill>
                          <a:latin typeface="MS PGothic"/>
                          <a:ea typeface="MS PGothic"/>
                          <a:cs typeface="MS PGothic"/>
                          <a:sym typeface="MS PGothic"/>
                        </a:rPr>
                        <a:t>60</a:t>
                      </a:r>
                      <a:r>
                        <a:rPr lang="ja-JP" altLang="en-US" sz="1200" b="0" u="none" dirty="0">
                          <a:solidFill>
                            <a:schemeClr val="tx1"/>
                          </a:solidFill>
                          <a:latin typeface="MS PGothic"/>
                          <a:ea typeface="MS PGothic"/>
                          <a:cs typeface="MS PGothic"/>
                          <a:sym typeface="MS PGothic"/>
                        </a:rPr>
                        <a:t>点</a:t>
                      </a: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4"/>
                  </a:ext>
                </a:extLst>
              </a:tr>
              <a:tr h="519882">
                <a:tc>
                  <a:txBody>
                    <a:bodyPr/>
                    <a:lstStyle/>
                    <a:p>
                      <a:pPr marL="0" marR="0" lvl="0" indent="0" algn="ctr" rtl="0">
                        <a:spcBef>
                          <a:spcPts val="0"/>
                        </a:spcBef>
                        <a:spcAft>
                          <a:spcPts val="0"/>
                        </a:spcAft>
                        <a:buNone/>
                      </a:pPr>
                      <a:r>
                        <a:rPr lang="en-US" sz="2400" b="1" dirty="0">
                          <a:solidFill>
                            <a:srgbClr val="FFFFFF"/>
                          </a:solidFill>
                        </a:rPr>
                        <a:t>D</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a:t>
                      </a:r>
                      <a:r>
                        <a:rPr lang="ja-JP" sz="1200" dirty="0">
                          <a:latin typeface="MS PGothic"/>
                          <a:ea typeface="MS PGothic"/>
                          <a:cs typeface="MS PGothic"/>
                          <a:sym typeface="MS PGothic"/>
                        </a:rPr>
                        <a:t>達成度</a:t>
                      </a:r>
                      <a:r>
                        <a:rPr lang="ja-JP" altLang="en-US" sz="1200" dirty="0">
                          <a:latin typeface="MS PGothic"/>
                          <a:ea typeface="MS PGothic"/>
                          <a:cs typeface="MS PGothic"/>
                          <a:sym typeface="MS PGothic"/>
                        </a:rPr>
                        <a:t>が</a:t>
                      </a:r>
                      <a:r>
                        <a:rPr lang="en-US" altLang="ja-JP" sz="1200" dirty="0">
                          <a:latin typeface="MS PGothic"/>
                          <a:ea typeface="MS PGothic"/>
                          <a:cs typeface="MS PGothic"/>
                          <a:sym typeface="MS PGothic"/>
                        </a:rPr>
                        <a:t>80</a:t>
                      </a:r>
                      <a:r>
                        <a:rPr lang="ja-JP" sz="1200" dirty="0">
                          <a:latin typeface="MS PGothic"/>
                          <a:ea typeface="MS PGothic"/>
                          <a:cs typeface="MS PGothic"/>
                          <a:sym typeface="MS PGothic"/>
                        </a:rPr>
                        <a:t>%未満</a:t>
                      </a:r>
                      <a:r>
                        <a:rPr lang="ja-JP" altLang="en-US" sz="1200" dirty="0">
                          <a:latin typeface="MS PGothic"/>
                          <a:ea typeface="MS PGothic"/>
                          <a:cs typeface="MS PGothic"/>
                          <a:sym typeface="MS PGothic"/>
                        </a:rPr>
                        <a:t>の場合</a:t>
                      </a:r>
                      <a:endParaRPr sz="1200" b="1" u="sng"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1300" b="0" u="none" dirty="0">
                        <a:solidFill>
                          <a:schemeClr val="tx1"/>
                        </a:solidFill>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l" rtl="0">
                        <a:spcBef>
                          <a:spcPts val="0"/>
                        </a:spcBef>
                        <a:spcAft>
                          <a:spcPts val="0"/>
                        </a:spcAft>
                        <a:buNone/>
                      </a:pPr>
                      <a:r>
                        <a:rPr lang="ja-JP" altLang="en-US" sz="1200" dirty="0">
                          <a:latin typeface="MS PGothic"/>
                          <a:ea typeface="MS PGothic"/>
                          <a:cs typeface="MS PGothic"/>
                          <a:sym typeface="MS PGothic"/>
                        </a:rPr>
                        <a:t>目標を大きく下回り、業務上大きな問題となった</a:t>
                      </a:r>
                      <a:endParaRPr sz="1200" b="1" u="sng" dirty="0">
                        <a:latin typeface="MS PGothic"/>
                        <a:ea typeface="MS PGothic"/>
                        <a:cs typeface="MS PGothic"/>
                        <a:sym typeface="MS PGothic"/>
                      </a:endParaRPr>
                    </a:p>
                  </a:txBody>
                  <a:tcPr marL="91450" marR="91450" marT="45725" marB="45725" anchor="ctr">
                    <a:lnL w="12700" cap="flat" cmpd="sng" algn="ctr">
                      <a:solidFill>
                        <a:schemeClr val="bg1">
                          <a:lumMod val="75000"/>
                        </a:schemeClr>
                      </a:solidFill>
                      <a:prstDash val="dash"/>
                      <a:round/>
                      <a:headEnd type="none" w="med" len="med"/>
                      <a:tailEnd type="none" w="med" len="med"/>
                    </a:lnL>
                    <a:lnR w="76200" cap="flat" cmpd="sng" algn="ctr">
                      <a:solidFill>
                        <a:schemeClr val="lt1"/>
                      </a:solidFill>
                      <a:prstDash val="solid"/>
                      <a:round/>
                      <a:headEnd type="none" w="sm" len="sm"/>
                      <a:tailEnd type="none" w="sm" len="sm"/>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200" b="0" u="none" dirty="0">
                          <a:solidFill>
                            <a:schemeClr val="tx1"/>
                          </a:solidFill>
                          <a:latin typeface="MS PGothic"/>
                          <a:ea typeface="MS PGothic"/>
                          <a:cs typeface="MS PGothic"/>
                          <a:sym typeface="MS PGothic"/>
                        </a:rPr>
                        <a:t>40</a:t>
                      </a:r>
                      <a:r>
                        <a:rPr lang="ja-JP" altLang="en-US" sz="1200" b="0" u="none" dirty="0">
                          <a:solidFill>
                            <a:schemeClr val="tx1"/>
                          </a:solidFill>
                          <a:latin typeface="MS PGothic"/>
                          <a:ea typeface="MS PGothic"/>
                          <a:cs typeface="MS PGothic"/>
                          <a:sym typeface="MS PGothic"/>
                        </a:rPr>
                        <a:t>点</a:t>
                      </a: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graphicFrame>
        <p:nvGraphicFramePr>
          <p:cNvPr id="8" name="Google Shape;432;p71">
            <a:extLst>
              <a:ext uri="{FF2B5EF4-FFF2-40B4-BE49-F238E27FC236}">
                <a16:creationId xmlns:a16="http://schemas.microsoft.com/office/drawing/2014/main" id="{60E044F8-81F6-4F8B-B034-07B25F20BC8B}"/>
              </a:ext>
            </a:extLst>
          </p:cNvPr>
          <p:cNvGraphicFramePr/>
          <p:nvPr>
            <p:extLst>
              <p:ext uri="{D42A27DB-BD31-4B8C-83A1-F6EECF244321}">
                <p14:modId xmlns:p14="http://schemas.microsoft.com/office/powerpoint/2010/main" val="3722975251"/>
              </p:ext>
            </p:extLst>
          </p:nvPr>
        </p:nvGraphicFramePr>
        <p:xfrm>
          <a:off x="8855993" y="1880883"/>
          <a:ext cx="2588267" cy="3172498"/>
        </p:xfrm>
        <a:graphic>
          <a:graphicData uri="http://schemas.openxmlformats.org/drawingml/2006/table">
            <a:tbl>
              <a:tblPr firstRow="1" bandRow="1">
                <a:noFill/>
                <a:tableStyleId>{C87339DF-EE53-4AB6-B7F1-105F7DAD4CC4}</a:tableStyleId>
              </a:tblPr>
              <a:tblGrid>
                <a:gridCol w="590400">
                  <a:extLst>
                    <a:ext uri="{9D8B030D-6E8A-4147-A177-3AD203B41FA5}">
                      <a16:colId xmlns:a16="http://schemas.microsoft.com/office/drawing/2014/main" val="20000"/>
                    </a:ext>
                  </a:extLst>
                </a:gridCol>
                <a:gridCol w="1997867">
                  <a:extLst>
                    <a:ext uri="{9D8B030D-6E8A-4147-A177-3AD203B41FA5}">
                      <a16:colId xmlns:a16="http://schemas.microsoft.com/office/drawing/2014/main" val="4129466460"/>
                    </a:ext>
                  </a:extLst>
                </a:gridCol>
              </a:tblGrid>
              <a:tr h="544543">
                <a:tc>
                  <a:txBody>
                    <a:bodyPr/>
                    <a:lstStyle/>
                    <a:p>
                      <a:pPr marL="0" marR="0" lvl="0" indent="0" algn="ctr" rtl="0">
                        <a:spcBef>
                          <a:spcPts val="0"/>
                        </a:spcBef>
                        <a:spcAft>
                          <a:spcPts val="0"/>
                        </a:spcAft>
                        <a:buNone/>
                      </a:pPr>
                      <a:r>
                        <a:rPr lang="ja-JP" altLang="en-US" sz="1200" dirty="0">
                          <a:latin typeface="MS PGothic"/>
                          <a:ea typeface="MS PGothic"/>
                          <a:cs typeface="MS PGothic"/>
                          <a:sym typeface="MS PGothic"/>
                        </a:rPr>
                        <a:t>評価</a:t>
                      </a:r>
                      <a:endParaRPr lang="en-US" altLang="ja-JP" sz="1200" dirty="0">
                        <a:latin typeface="MS PGothic"/>
                        <a:ea typeface="MS PGothic"/>
                        <a:cs typeface="MS PGothic"/>
                        <a:sym typeface="MS PGothic"/>
                      </a:endParaRPr>
                    </a:p>
                    <a:p>
                      <a:pPr marL="0" marR="0" lvl="0" indent="0" algn="ctr" rtl="0">
                        <a:spcBef>
                          <a:spcPts val="0"/>
                        </a:spcBef>
                        <a:spcAft>
                          <a:spcPts val="0"/>
                        </a:spcAft>
                        <a:buNone/>
                      </a:pPr>
                      <a:r>
                        <a:rPr lang="ja-JP" altLang="en-US" sz="1200" dirty="0">
                          <a:latin typeface="MS PGothic"/>
                          <a:ea typeface="MS PGothic"/>
                          <a:cs typeface="MS PGothic"/>
                          <a:sym typeface="MS PGothic"/>
                        </a:rPr>
                        <a:t>ランク</a:t>
                      </a:r>
                      <a:endParaRPr sz="1200" dirty="0">
                        <a:latin typeface="MS PGothic"/>
                        <a:ea typeface="MS PGothic"/>
                        <a:cs typeface="MS PGothic"/>
                        <a:sym typeface="MS PGothic"/>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ctr" rtl="0">
                        <a:spcBef>
                          <a:spcPts val="0"/>
                        </a:spcBef>
                        <a:spcAft>
                          <a:spcPts val="0"/>
                        </a:spcAft>
                        <a:buNone/>
                      </a:pPr>
                      <a:r>
                        <a:rPr lang="ja-JP" altLang="en-US" sz="1200" dirty="0">
                          <a:latin typeface="MS PGothic"/>
                          <a:ea typeface="MS PGothic"/>
                          <a:cs typeface="MS PGothic"/>
                          <a:sym typeface="MS PGothic"/>
                        </a:rPr>
                        <a:t>総合評価</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rgbClr val="193E4A"/>
                    </a:solidFill>
                  </a:tcPr>
                </a:tc>
                <a:extLst>
                  <a:ext uri="{0D108BD9-81ED-4DB2-BD59-A6C34878D82A}">
                    <a16:rowId xmlns:a16="http://schemas.microsoft.com/office/drawing/2014/main" val="10000"/>
                  </a:ext>
                </a:extLst>
              </a:tr>
              <a:tr h="525591">
                <a:tc>
                  <a:txBody>
                    <a:bodyPr/>
                    <a:lstStyle/>
                    <a:p>
                      <a:pPr marL="0" marR="0" lvl="0" indent="0" algn="ctr" rtl="0">
                        <a:spcBef>
                          <a:spcPts val="0"/>
                        </a:spcBef>
                        <a:spcAft>
                          <a:spcPts val="0"/>
                        </a:spcAft>
                        <a:buNone/>
                      </a:pPr>
                      <a:r>
                        <a:rPr lang="en-US" sz="2400" b="1" dirty="0">
                          <a:solidFill>
                            <a:srgbClr val="FFFFFF"/>
                          </a:solidFill>
                        </a:rPr>
                        <a:t>S</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lvl="0" indent="0" algn="l" rtl="0">
                        <a:spcBef>
                          <a:spcPts val="0"/>
                        </a:spcBef>
                        <a:spcAft>
                          <a:spcPts val="0"/>
                        </a:spcAft>
                        <a:buClr>
                          <a:schemeClr val="dk2"/>
                        </a:buClr>
                        <a:buFont typeface="Arial"/>
                        <a:buNone/>
                      </a:pPr>
                      <a:r>
                        <a:rPr lang="ja-JP" sz="1200" dirty="0">
                          <a:latin typeface="MS PGothic"/>
                          <a:ea typeface="MS PGothic"/>
                          <a:cs typeface="MS PGothic"/>
                          <a:sym typeface="MS PGothic"/>
                        </a:rPr>
                        <a:t>10</a:t>
                      </a:r>
                      <a:r>
                        <a:rPr lang="en-US" altLang="ja-JP" sz="1200" dirty="0">
                          <a:latin typeface="MS PGothic"/>
                          <a:ea typeface="MS PGothic"/>
                          <a:cs typeface="MS PGothic"/>
                          <a:sym typeface="MS PGothic"/>
                        </a:rPr>
                        <a:t>5</a:t>
                      </a:r>
                      <a:r>
                        <a:rPr lang="ja-JP" altLang="en-US" sz="1200" dirty="0">
                          <a:latin typeface="MS PGothic"/>
                          <a:ea typeface="MS PGothic"/>
                          <a:cs typeface="MS PGothic"/>
                          <a:sym typeface="MS PGothic"/>
                        </a:rPr>
                        <a:t>点</a:t>
                      </a:r>
                      <a:r>
                        <a:rPr lang="ja-JP" sz="1200" dirty="0">
                          <a:latin typeface="MS PGothic"/>
                          <a:ea typeface="MS PGothic"/>
                          <a:cs typeface="MS PGothic"/>
                          <a:sym typeface="MS PGothic"/>
                        </a:rPr>
                        <a:t>以上</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76200" cap="flat" cmpd="sng" algn="ctr">
                      <a:solidFill>
                        <a:schemeClr val="lt1"/>
                      </a:solidFill>
                      <a:prstDash val="solid"/>
                      <a:round/>
                      <a:headEnd type="none" w="sm" len="sm"/>
                      <a:tailEnd type="none" w="sm" len="sm"/>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1"/>
                  </a:ext>
                </a:extLst>
              </a:tr>
              <a:tr h="525591">
                <a:tc>
                  <a:txBody>
                    <a:bodyPr/>
                    <a:lstStyle/>
                    <a:p>
                      <a:pPr marL="0" marR="0" lvl="0" indent="0" algn="ctr" rtl="0">
                        <a:spcBef>
                          <a:spcPts val="0"/>
                        </a:spcBef>
                        <a:spcAft>
                          <a:spcPts val="0"/>
                        </a:spcAft>
                        <a:buNone/>
                      </a:pPr>
                      <a:r>
                        <a:rPr lang="en-US" sz="2400" b="1" dirty="0">
                          <a:solidFill>
                            <a:srgbClr val="FFFFFF"/>
                          </a:solidFill>
                        </a:rPr>
                        <a:t>A</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ja-JP" sz="1200" dirty="0">
                          <a:latin typeface="MS PGothic"/>
                          <a:ea typeface="MS PGothic"/>
                          <a:cs typeface="MS PGothic"/>
                          <a:sym typeface="MS PGothic"/>
                        </a:rPr>
                        <a:t>10</a:t>
                      </a:r>
                      <a:r>
                        <a:rPr lang="en-US" altLang="ja-JP" sz="1200" dirty="0">
                          <a:latin typeface="MS PGothic"/>
                          <a:ea typeface="MS PGothic"/>
                          <a:cs typeface="MS PGothic"/>
                          <a:sym typeface="MS PGothic"/>
                        </a:rPr>
                        <a:t>0</a:t>
                      </a:r>
                      <a:r>
                        <a:rPr lang="ja-JP" altLang="en-US" sz="1200" dirty="0">
                          <a:latin typeface="MS PGothic"/>
                          <a:ea typeface="MS PGothic"/>
                          <a:cs typeface="MS PGothic"/>
                          <a:sym typeface="MS PGothic"/>
                        </a:rPr>
                        <a:t>点以上</a:t>
                      </a:r>
                      <a:r>
                        <a:rPr lang="ja-JP" sz="1200" dirty="0">
                          <a:latin typeface="MS PGothic"/>
                          <a:ea typeface="MS PGothic"/>
                          <a:cs typeface="MS PGothic"/>
                          <a:sym typeface="MS PGothic"/>
                        </a:rPr>
                        <a:t>～1</a:t>
                      </a:r>
                      <a:r>
                        <a:rPr lang="en-US" altLang="ja-JP" sz="1200" dirty="0">
                          <a:latin typeface="MS PGothic"/>
                          <a:ea typeface="MS PGothic"/>
                          <a:cs typeface="MS PGothic"/>
                          <a:sym typeface="MS PGothic"/>
                        </a:rPr>
                        <a:t>05</a:t>
                      </a:r>
                      <a:r>
                        <a:rPr lang="ja-JP" altLang="en-US" sz="1200" dirty="0">
                          <a:latin typeface="MS PGothic"/>
                          <a:ea typeface="MS PGothic"/>
                          <a:cs typeface="MS PGothic"/>
                          <a:sym typeface="MS PGothic"/>
                        </a:rPr>
                        <a:t>点</a:t>
                      </a:r>
                      <a:r>
                        <a:rPr lang="ja-JP" sz="1200" dirty="0">
                          <a:latin typeface="MS PGothic"/>
                          <a:ea typeface="MS PGothic"/>
                          <a:cs typeface="MS PGothic"/>
                          <a:sym typeface="MS PGothic"/>
                        </a:rPr>
                        <a:t>未満</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2"/>
                  </a:ext>
                </a:extLst>
              </a:tr>
              <a:tr h="525591">
                <a:tc>
                  <a:txBody>
                    <a:bodyPr/>
                    <a:lstStyle/>
                    <a:p>
                      <a:pPr marL="0" marR="0" lvl="0" indent="0" algn="ctr" rtl="0">
                        <a:spcBef>
                          <a:spcPts val="0"/>
                        </a:spcBef>
                        <a:spcAft>
                          <a:spcPts val="0"/>
                        </a:spcAft>
                        <a:buNone/>
                      </a:pPr>
                      <a:r>
                        <a:rPr lang="en-US" sz="2400" b="1" dirty="0">
                          <a:solidFill>
                            <a:srgbClr val="FFFFFF"/>
                          </a:solidFill>
                        </a:rPr>
                        <a:t>B</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ja-JP" sz="1200" dirty="0">
                          <a:latin typeface="MS PGothic"/>
                          <a:ea typeface="MS PGothic"/>
                          <a:cs typeface="MS PGothic"/>
                          <a:sym typeface="MS PGothic"/>
                        </a:rPr>
                        <a:t>9</a:t>
                      </a:r>
                      <a:r>
                        <a:rPr lang="en-US" altLang="ja-JP" sz="1200" dirty="0">
                          <a:latin typeface="MS PGothic"/>
                          <a:ea typeface="MS PGothic"/>
                          <a:cs typeface="MS PGothic"/>
                          <a:sym typeface="MS PGothic"/>
                        </a:rPr>
                        <a:t>0</a:t>
                      </a:r>
                      <a:r>
                        <a:rPr lang="ja-JP" altLang="en-US" sz="1200" dirty="0">
                          <a:latin typeface="MS PGothic"/>
                          <a:ea typeface="MS PGothic"/>
                          <a:cs typeface="MS PGothic"/>
                          <a:sym typeface="MS PGothic"/>
                        </a:rPr>
                        <a:t>点以上</a:t>
                      </a:r>
                      <a:r>
                        <a:rPr lang="ja-JP" sz="1200" dirty="0">
                          <a:latin typeface="MS PGothic"/>
                          <a:ea typeface="MS PGothic"/>
                          <a:cs typeface="MS PGothic"/>
                          <a:sym typeface="MS PGothic"/>
                        </a:rPr>
                        <a:t>～</a:t>
                      </a:r>
                      <a:r>
                        <a:rPr lang="en-US" altLang="ja-JP" sz="1200" dirty="0">
                          <a:latin typeface="MS PGothic"/>
                          <a:ea typeface="MS PGothic"/>
                          <a:cs typeface="MS PGothic"/>
                          <a:sym typeface="MS PGothic"/>
                        </a:rPr>
                        <a:t>100</a:t>
                      </a:r>
                      <a:r>
                        <a:rPr lang="ja-JP" altLang="en-US" sz="1200" dirty="0">
                          <a:latin typeface="MS PGothic"/>
                          <a:ea typeface="MS PGothic"/>
                          <a:cs typeface="MS PGothic"/>
                          <a:sym typeface="MS PGothic"/>
                        </a:rPr>
                        <a:t>点</a:t>
                      </a:r>
                      <a:r>
                        <a:rPr lang="ja-JP" sz="1200" dirty="0">
                          <a:latin typeface="MS PGothic"/>
                          <a:ea typeface="MS PGothic"/>
                          <a:cs typeface="MS PGothic"/>
                          <a:sym typeface="MS PGothic"/>
                        </a:rPr>
                        <a:t>未満</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3"/>
                  </a:ext>
                </a:extLst>
              </a:tr>
              <a:tr h="525591">
                <a:tc>
                  <a:txBody>
                    <a:bodyPr/>
                    <a:lstStyle/>
                    <a:p>
                      <a:pPr marL="0" marR="0" lvl="0" indent="0" algn="ctr" rtl="0">
                        <a:spcBef>
                          <a:spcPts val="0"/>
                        </a:spcBef>
                        <a:spcAft>
                          <a:spcPts val="0"/>
                        </a:spcAft>
                        <a:buNone/>
                      </a:pPr>
                      <a:r>
                        <a:rPr lang="en-US" sz="2400" b="1" dirty="0">
                          <a:solidFill>
                            <a:srgbClr val="FFFFFF"/>
                          </a:solidFill>
                        </a:rPr>
                        <a:t>C</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en-US" altLang="ja-JP" sz="1200" dirty="0">
                          <a:latin typeface="MS PGothic"/>
                          <a:ea typeface="MS PGothic"/>
                          <a:cs typeface="MS PGothic"/>
                          <a:sym typeface="MS PGothic"/>
                        </a:rPr>
                        <a:t>80</a:t>
                      </a:r>
                      <a:r>
                        <a:rPr lang="ja-JP" altLang="en-US" sz="1200" dirty="0">
                          <a:latin typeface="MS PGothic"/>
                          <a:ea typeface="MS PGothic"/>
                          <a:cs typeface="MS PGothic"/>
                          <a:sym typeface="MS PGothic"/>
                        </a:rPr>
                        <a:t>点以上</a:t>
                      </a:r>
                      <a:r>
                        <a:rPr lang="ja-JP" sz="1200" dirty="0">
                          <a:latin typeface="MS PGothic"/>
                          <a:ea typeface="MS PGothic"/>
                          <a:cs typeface="MS PGothic"/>
                          <a:sym typeface="MS PGothic"/>
                        </a:rPr>
                        <a:t>～</a:t>
                      </a:r>
                      <a:r>
                        <a:rPr lang="en-US" altLang="ja-JP" sz="1200" dirty="0">
                          <a:latin typeface="MS PGothic"/>
                          <a:ea typeface="MS PGothic"/>
                          <a:cs typeface="MS PGothic"/>
                          <a:sym typeface="MS PGothic"/>
                        </a:rPr>
                        <a:t>90</a:t>
                      </a:r>
                      <a:r>
                        <a:rPr lang="ja-JP" altLang="en-US" sz="1200" dirty="0">
                          <a:latin typeface="MS PGothic"/>
                          <a:ea typeface="MS PGothic"/>
                          <a:cs typeface="MS PGothic"/>
                          <a:sym typeface="MS PGothic"/>
                        </a:rPr>
                        <a:t>点</a:t>
                      </a:r>
                      <a:r>
                        <a:rPr lang="ja-JP" sz="1200" dirty="0">
                          <a:latin typeface="MS PGothic"/>
                          <a:ea typeface="MS PGothic"/>
                          <a:cs typeface="MS PGothic"/>
                          <a:sym typeface="MS PGothic"/>
                        </a:rPr>
                        <a:t>未満</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4"/>
                  </a:ext>
                </a:extLst>
              </a:tr>
              <a:tr h="525591">
                <a:tc>
                  <a:txBody>
                    <a:bodyPr/>
                    <a:lstStyle/>
                    <a:p>
                      <a:pPr marL="0" marR="0" lvl="0" indent="0" algn="ctr" rtl="0">
                        <a:spcBef>
                          <a:spcPts val="0"/>
                        </a:spcBef>
                        <a:spcAft>
                          <a:spcPts val="0"/>
                        </a:spcAft>
                        <a:buNone/>
                      </a:pPr>
                      <a:r>
                        <a:rPr lang="en-US" sz="2400" b="1" dirty="0">
                          <a:solidFill>
                            <a:srgbClr val="FFFFFF"/>
                          </a:solidFill>
                        </a:rPr>
                        <a:t>D</a:t>
                      </a:r>
                      <a:endParaRPr sz="2400" b="1" dirty="0">
                        <a:solidFill>
                          <a:srgbClr val="FFFFFF"/>
                        </a:solidFill>
                      </a:endParaRPr>
                    </a:p>
                  </a:txBody>
                  <a:tcPr marL="91450" marR="91450" marT="45725" marB="457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rgbClr val="193E4A"/>
                    </a:solidFill>
                  </a:tcPr>
                </a:tc>
                <a:tc>
                  <a:txBody>
                    <a:bodyPr/>
                    <a:lstStyle/>
                    <a:p>
                      <a:pPr marL="0" marR="0" lvl="0" indent="0" algn="l" rtl="0">
                        <a:spcBef>
                          <a:spcPts val="0"/>
                        </a:spcBef>
                        <a:spcAft>
                          <a:spcPts val="0"/>
                        </a:spcAft>
                        <a:buNone/>
                      </a:pPr>
                      <a:r>
                        <a:rPr lang="en-US" altLang="ja-JP" sz="1200" dirty="0">
                          <a:latin typeface="MS PGothic"/>
                          <a:ea typeface="MS PGothic"/>
                          <a:cs typeface="MS PGothic"/>
                          <a:sym typeface="MS PGothic"/>
                        </a:rPr>
                        <a:t>80</a:t>
                      </a:r>
                      <a:r>
                        <a:rPr lang="ja-JP" altLang="en-US" sz="1200" dirty="0">
                          <a:latin typeface="MS PGothic"/>
                          <a:ea typeface="MS PGothic"/>
                          <a:cs typeface="MS PGothic"/>
                          <a:sym typeface="MS PGothic"/>
                        </a:rPr>
                        <a:t>点</a:t>
                      </a:r>
                      <a:r>
                        <a:rPr lang="ja-JP" sz="1200" dirty="0">
                          <a:latin typeface="MS PGothic"/>
                          <a:ea typeface="MS PGothic"/>
                          <a:cs typeface="MS PGothic"/>
                          <a:sym typeface="MS PGothic"/>
                        </a:rPr>
                        <a:t>未満</a:t>
                      </a:r>
                      <a:endParaRPr sz="1200" dirty="0">
                        <a:latin typeface="MS PGothic"/>
                        <a:ea typeface="MS PGothic"/>
                        <a:cs typeface="MS PGothic"/>
                        <a:sym typeface="MS PGothic"/>
                      </a:endParaRPr>
                    </a:p>
                  </a:txBody>
                  <a:tcPr marL="91450" marR="91450" marT="45725" marB="45725" anchor="ctr">
                    <a:lnL w="76200" cap="flat" cmpd="sng" algn="ctr">
                      <a:solidFill>
                        <a:schemeClr val="lt1"/>
                      </a:solidFill>
                      <a:prstDash val="solid"/>
                      <a:round/>
                      <a:headEnd type="none" w="sm" len="sm"/>
                      <a:tailEnd type="none" w="sm" len="sm"/>
                    </a:lnL>
                    <a:lnR w="12700" cap="flat" cmpd="sng" algn="ctr">
                      <a:solidFill>
                        <a:schemeClr val="bg1">
                          <a:lumMod val="75000"/>
                        </a:schemeClr>
                      </a:solidFill>
                      <a:prstDash val="dash"/>
                      <a:round/>
                      <a:headEnd type="none" w="med" len="med"/>
                      <a:tailEnd type="none" w="med" len="med"/>
                    </a:lnR>
                    <a:lnT w="12700" cap="flat" cmpd="sng" algn="ctr">
                      <a:solidFill>
                        <a:schemeClr val="bg1">
                          <a:lumMod val="75000"/>
                        </a:schemeClr>
                      </a:solidFill>
                      <a:prstDash val="dash"/>
                      <a:round/>
                      <a:headEnd type="none" w="med" len="med"/>
                      <a:tailEnd type="none" w="med" len="med"/>
                    </a:lnT>
                    <a:lnB w="12700" cap="flat" cmpd="sng" algn="ctr">
                      <a:solidFill>
                        <a:schemeClr val="bg1">
                          <a:lumMod val="75000"/>
                        </a:schemeClr>
                      </a:solidFill>
                      <a:prstDash val="dash"/>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9" name="Google Shape;513;p70">
            <a:extLst>
              <a:ext uri="{FF2B5EF4-FFF2-40B4-BE49-F238E27FC236}">
                <a16:creationId xmlns:a16="http://schemas.microsoft.com/office/drawing/2014/main" id="{5120EEF2-8904-4879-BA2C-635972CBA62E}"/>
              </a:ext>
            </a:extLst>
          </p:cNvPr>
          <p:cNvSpPr/>
          <p:nvPr/>
        </p:nvSpPr>
        <p:spPr>
          <a:xfrm>
            <a:off x="8409326" y="2018309"/>
            <a:ext cx="334500" cy="3172500"/>
          </a:xfrm>
          <a:prstGeom prst="rightArrow">
            <a:avLst>
              <a:gd name="adj1" fmla="val 50000"/>
              <a:gd name="adj2" fmla="val 100000"/>
            </a:avLst>
          </a:prstGeom>
          <a:solidFill>
            <a:srgbClr val="CCD4D7"/>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 name="テキスト ボックス 2">
            <a:extLst>
              <a:ext uri="{FF2B5EF4-FFF2-40B4-BE49-F238E27FC236}">
                <a16:creationId xmlns:a16="http://schemas.microsoft.com/office/drawing/2014/main" id="{6719A7EC-A168-4137-9505-70CD2C7F460A}"/>
              </a:ext>
            </a:extLst>
          </p:cNvPr>
          <p:cNvSpPr txBox="1"/>
          <p:nvPr/>
        </p:nvSpPr>
        <p:spPr>
          <a:xfrm>
            <a:off x="488319" y="5406732"/>
            <a:ext cx="10928100" cy="954107"/>
          </a:xfrm>
          <a:prstGeom prst="rect">
            <a:avLst/>
          </a:prstGeom>
          <a:noFill/>
        </p:spPr>
        <p:txBody>
          <a:bodyPr wrap="square" rtlCol="0">
            <a:spAutoFit/>
          </a:bodyPr>
          <a:lstStyle/>
          <a:p>
            <a:r>
              <a:rPr lang="ja-JP" altLang="en-US" dirty="0">
                <a:latin typeface="+mn-ea"/>
                <a:ea typeface="+mn-ea"/>
              </a:rPr>
              <a:t>（総合評価の算出方法）目標が３つある場合</a:t>
            </a:r>
            <a:endParaRPr lang="en-US" altLang="ja-JP" dirty="0">
              <a:latin typeface="+mn-ea"/>
              <a:ea typeface="+mn-ea"/>
            </a:endParaRPr>
          </a:p>
          <a:p>
            <a:r>
              <a:rPr lang="ja-JP" altLang="en-US" dirty="0">
                <a:latin typeface="+mn-ea"/>
                <a:ea typeface="+mn-ea"/>
              </a:rPr>
              <a:t>目標　→　売上：</a:t>
            </a:r>
            <a:r>
              <a:rPr lang="en-US" altLang="ja-JP" dirty="0">
                <a:latin typeface="+mn-ea"/>
                <a:ea typeface="+mn-ea"/>
              </a:rPr>
              <a:t>1</a:t>
            </a:r>
            <a:r>
              <a:rPr lang="ja-JP" altLang="en-US" dirty="0">
                <a:latin typeface="+mn-ea"/>
                <a:ea typeface="+mn-ea"/>
              </a:rPr>
              <a:t>億円（重みづけ：</a:t>
            </a:r>
            <a:r>
              <a:rPr lang="en-US" altLang="ja-JP" dirty="0">
                <a:latin typeface="+mn-ea"/>
                <a:ea typeface="+mn-ea"/>
              </a:rPr>
              <a:t>25%</a:t>
            </a:r>
            <a:r>
              <a:rPr lang="ja-JP" altLang="en-US" dirty="0">
                <a:latin typeface="+mn-ea"/>
                <a:ea typeface="+mn-ea"/>
              </a:rPr>
              <a:t>）、利益：</a:t>
            </a:r>
            <a:r>
              <a:rPr lang="en-US" altLang="ja-JP" dirty="0">
                <a:latin typeface="+mn-ea"/>
                <a:ea typeface="+mn-ea"/>
              </a:rPr>
              <a:t>3,000</a:t>
            </a:r>
            <a:r>
              <a:rPr lang="ja-JP" altLang="en-US" dirty="0">
                <a:latin typeface="+mn-ea"/>
                <a:ea typeface="+mn-ea"/>
              </a:rPr>
              <a:t>万円（重みづけ：</a:t>
            </a:r>
            <a:r>
              <a:rPr lang="en-US" altLang="ja-JP" dirty="0">
                <a:latin typeface="+mn-ea"/>
                <a:ea typeface="+mn-ea"/>
              </a:rPr>
              <a:t>50%</a:t>
            </a:r>
            <a:r>
              <a:rPr lang="ja-JP" altLang="en-US" dirty="0">
                <a:latin typeface="+mn-ea"/>
                <a:ea typeface="+mn-ea"/>
              </a:rPr>
              <a:t>）、組織・人材育成（重みづけ：</a:t>
            </a:r>
            <a:r>
              <a:rPr lang="en-US" altLang="ja-JP" dirty="0">
                <a:latin typeface="+mn-ea"/>
                <a:ea typeface="+mn-ea"/>
              </a:rPr>
              <a:t>25%</a:t>
            </a:r>
            <a:r>
              <a:rPr lang="ja-JP" altLang="en-US" dirty="0">
                <a:latin typeface="+mn-ea"/>
                <a:ea typeface="+mn-ea"/>
              </a:rPr>
              <a:t>）</a:t>
            </a:r>
            <a:endParaRPr lang="en-US" altLang="ja-JP" dirty="0">
              <a:latin typeface="+mn-ea"/>
              <a:ea typeface="+mn-ea"/>
            </a:endParaRPr>
          </a:p>
          <a:p>
            <a:r>
              <a:rPr lang="ja-JP" altLang="en-US" dirty="0">
                <a:latin typeface="+mn-ea"/>
                <a:ea typeface="+mn-ea"/>
              </a:rPr>
              <a:t>結果　→　売上：</a:t>
            </a:r>
            <a:r>
              <a:rPr lang="en-US" altLang="ja-JP" dirty="0">
                <a:latin typeface="+mn-ea"/>
                <a:ea typeface="+mn-ea"/>
              </a:rPr>
              <a:t>1</a:t>
            </a:r>
            <a:r>
              <a:rPr lang="ja-JP" altLang="en-US" dirty="0">
                <a:latin typeface="+mn-ea"/>
                <a:ea typeface="+mn-ea"/>
              </a:rPr>
              <a:t>億円（評価ランク：</a:t>
            </a:r>
            <a:r>
              <a:rPr lang="en-US" altLang="ja-JP" dirty="0">
                <a:latin typeface="+mn-ea"/>
                <a:ea typeface="+mn-ea"/>
              </a:rPr>
              <a:t>A</a:t>
            </a:r>
            <a:r>
              <a:rPr lang="ja-JP" altLang="en-US" dirty="0">
                <a:latin typeface="+mn-ea"/>
                <a:ea typeface="+mn-ea"/>
              </a:rPr>
              <a:t>）、利益：</a:t>
            </a:r>
            <a:r>
              <a:rPr lang="en-US" altLang="ja-JP" dirty="0">
                <a:latin typeface="+mn-ea"/>
                <a:ea typeface="+mn-ea"/>
              </a:rPr>
              <a:t>3,000</a:t>
            </a:r>
            <a:r>
              <a:rPr lang="ja-JP" altLang="en-US" dirty="0">
                <a:latin typeface="+mn-ea"/>
                <a:ea typeface="+mn-ea"/>
              </a:rPr>
              <a:t>万円（評価ランク：</a:t>
            </a:r>
            <a:r>
              <a:rPr lang="en-US" altLang="ja-JP" dirty="0">
                <a:latin typeface="+mn-ea"/>
                <a:ea typeface="+mn-ea"/>
              </a:rPr>
              <a:t>A</a:t>
            </a:r>
            <a:r>
              <a:rPr lang="ja-JP" altLang="en-US" dirty="0">
                <a:latin typeface="+mn-ea"/>
                <a:ea typeface="+mn-ea"/>
              </a:rPr>
              <a:t>）、組織・人材育成（評価ランク：</a:t>
            </a:r>
            <a:r>
              <a:rPr lang="en-US" altLang="ja-JP" dirty="0">
                <a:latin typeface="+mn-ea"/>
                <a:ea typeface="+mn-ea"/>
              </a:rPr>
              <a:t>S</a:t>
            </a:r>
            <a:r>
              <a:rPr lang="ja-JP" altLang="en-US" dirty="0">
                <a:latin typeface="+mn-ea"/>
                <a:ea typeface="+mn-ea"/>
              </a:rPr>
              <a:t>）</a:t>
            </a:r>
            <a:endParaRPr lang="en-US" altLang="ja-JP" dirty="0">
              <a:latin typeface="+mn-ea"/>
              <a:ea typeface="+mn-ea"/>
            </a:endParaRPr>
          </a:p>
          <a:p>
            <a:r>
              <a:rPr lang="ja-JP" altLang="en-US" dirty="0">
                <a:latin typeface="+mn-ea"/>
                <a:ea typeface="+mn-ea"/>
              </a:rPr>
              <a:t>総合評価 </a:t>
            </a:r>
            <a:r>
              <a:rPr lang="en-US" altLang="ja-JP" dirty="0">
                <a:latin typeface="+mn-ea"/>
                <a:ea typeface="+mn-ea"/>
              </a:rPr>
              <a:t>= 100 × 25% + 100 × 50% + 120 × 25% = </a:t>
            </a:r>
            <a:r>
              <a:rPr lang="en-US" altLang="ja-JP" b="1" u="sng" dirty="0">
                <a:solidFill>
                  <a:srgbClr val="FF0000"/>
                </a:solidFill>
                <a:latin typeface="+mn-ea"/>
                <a:ea typeface="+mn-ea"/>
              </a:rPr>
              <a:t>106.25 </a:t>
            </a:r>
            <a:r>
              <a:rPr lang="ja-JP" altLang="en-US" b="1" u="sng" dirty="0">
                <a:solidFill>
                  <a:srgbClr val="FF0000"/>
                </a:solidFill>
                <a:latin typeface="+mn-ea"/>
                <a:ea typeface="+mn-ea"/>
              </a:rPr>
              <a:t>→ </a:t>
            </a:r>
            <a:r>
              <a:rPr lang="en-US" altLang="ja-JP" b="1" u="sng" dirty="0">
                <a:solidFill>
                  <a:srgbClr val="FF0000"/>
                </a:solidFill>
                <a:latin typeface="+mn-ea"/>
                <a:ea typeface="+mn-ea"/>
              </a:rPr>
              <a:t>S </a:t>
            </a:r>
            <a:r>
              <a:rPr lang="ja-JP" altLang="en-US" b="1" u="sng" dirty="0">
                <a:solidFill>
                  <a:srgbClr val="FF0000"/>
                </a:solidFill>
                <a:latin typeface="+mn-ea"/>
                <a:ea typeface="+mn-ea"/>
              </a:rPr>
              <a:t>評価</a:t>
            </a:r>
            <a:r>
              <a:rPr lang="en-US" altLang="ja-JP" u="sng" dirty="0">
                <a:latin typeface="+mn-ea"/>
                <a:ea typeface="+mn-ea"/>
              </a:rPr>
              <a:t> </a:t>
            </a:r>
            <a:r>
              <a:rPr lang="en-US" altLang="ja-JP" dirty="0">
                <a:latin typeface="+mn-ea"/>
                <a:ea typeface="+mn-ea"/>
              </a:rPr>
              <a:t> </a:t>
            </a:r>
            <a:endParaRPr kumimoji="1" lang="ja-JP" altLang="en-US" dirty="0">
              <a:latin typeface="+mn-ea"/>
              <a:ea typeface="+mn-ea"/>
            </a:endParaRPr>
          </a:p>
        </p:txBody>
      </p:sp>
      <p:sp>
        <p:nvSpPr>
          <p:cNvPr id="10" name="テキスト ボックス 9">
            <a:extLst>
              <a:ext uri="{FF2B5EF4-FFF2-40B4-BE49-F238E27FC236}">
                <a16:creationId xmlns:a16="http://schemas.microsoft.com/office/drawing/2014/main" id="{862BC712-5717-42F4-81A2-D6AD97519B80}"/>
              </a:ext>
            </a:extLst>
          </p:cNvPr>
          <p:cNvSpPr txBox="1"/>
          <p:nvPr/>
        </p:nvSpPr>
        <p:spPr>
          <a:xfrm>
            <a:off x="4241484" y="4992453"/>
            <a:ext cx="3843227" cy="246221"/>
          </a:xfrm>
          <a:prstGeom prst="rect">
            <a:avLst/>
          </a:prstGeom>
          <a:noFill/>
        </p:spPr>
        <p:txBody>
          <a:bodyPr wrap="square" rtlCol="0">
            <a:spAutoFit/>
          </a:bodyPr>
          <a:lstStyle/>
          <a:p>
            <a:r>
              <a:rPr lang="en-US" altLang="ja-JP" sz="1000" dirty="0">
                <a:solidFill>
                  <a:schemeClr val="tx1"/>
                </a:solidFill>
                <a:latin typeface="+mn-ea"/>
                <a:ea typeface="MS PGothic"/>
                <a:cs typeface="MS PGothic"/>
                <a:sym typeface="MS PGothic"/>
              </a:rPr>
              <a:t>*</a:t>
            </a:r>
            <a:r>
              <a:rPr lang="ja-JP" altLang="en-US" sz="1000" dirty="0">
                <a:solidFill>
                  <a:schemeClr val="tx1"/>
                </a:solidFill>
                <a:latin typeface="MS PGothic"/>
                <a:ea typeface="MS PGothic"/>
                <a:cs typeface="MS PGothic"/>
                <a:sym typeface="MS PGothic"/>
              </a:rPr>
              <a:t>（例、目標達成度が</a:t>
            </a:r>
            <a:r>
              <a:rPr lang="en-US" altLang="ja-JP" sz="1000" dirty="0">
                <a:solidFill>
                  <a:schemeClr val="tx1"/>
                </a:solidFill>
                <a:latin typeface="MS PGothic"/>
                <a:ea typeface="MS PGothic"/>
                <a:cs typeface="MS PGothic"/>
                <a:sym typeface="MS PGothic"/>
              </a:rPr>
              <a:t>102</a:t>
            </a:r>
            <a:r>
              <a:rPr lang="ja-JP" altLang="en-US" sz="1000" dirty="0">
                <a:solidFill>
                  <a:schemeClr val="tx1"/>
                </a:solidFill>
                <a:latin typeface="MS PGothic"/>
                <a:ea typeface="MS PGothic"/>
                <a:cs typeface="MS PGothic"/>
                <a:sym typeface="MS PGothic"/>
              </a:rPr>
              <a:t>％の場合、</a:t>
            </a:r>
            <a:r>
              <a:rPr lang="en-US" altLang="ja-JP" sz="1000" dirty="0">
                <a:solidFill>
                  <a:schemeClr val="tx1"/>
                </a:solidFill>
                <a:latin typeface="MS PGothic"/>
                <a:ea typeface="MS PGothic"/>
                <a:cs typeface="MS PGothic"/>
                <a:sym typeface="MS PGothic"/>
              </a:rPr>
              <a:t>102</a:t>
            </a:r>
            <a:r>
              <a:rPr lang="ja-JP" altLang="en-US" sz="1000" dirty="0">
                <a:solidFill>
                  <a:schemeClr val="tx1"/>
                </a:solidFill>
                <a:latin typeface="MS PGothic"/>
                <a:ea typeface="MS PGothic"/>
                <a:cs typeface="MS PGothic"/>
                <a:sym typeface="MS PGothic"/>
              </a:rPr>
              <a:t>点）</a:t>
            </a:r>
          </a:p>
        </p:txBody>
      </p:sp>
      <p:sp>
        <p:nvSpPr>
          <p:cNvPr id="2" name="テキスト ボックス 1">
            <a:extLst>
              <a:ext uri="{FF2B5EF4-FFF2-40B4-BE49-F238E27FC236}">
                <a16:creationId xmlns:a16="http://schemas.microsoft.com/office/drawing/2014/main" id="{6A64F0D5-C98D-4316-8CF2-EB566ED2CAE9}"/>
              </a:ext>
            </a:extLst>
          </p:cNvPr>
          <p:cNvSpPr txBox="1"/>
          <p:nvPr/>
        </p:nvSpPr>
        <p:spPr>
          <a:xfrm>
            <a:off x="415925" y="998271"/>
            <a:ext cx="11480800" cy="738664"/>
          </a:xfrm>
          <a:prstGeom prst="rect">
            <a:avLst/>
          </a:prstGeom>
          <a:noFill/>
        </p:spPr>
        <p:txBody>
          <a:bodyPr wrap="square" rtlCol="0">
            <a:spAutoFit/>
          </a:bodyPr>
          <a:lstStyle/>
          <a:p>
            <a:pPr marL="285750" indent="-285750">
              <a:buFont typeface="Wingdings" panose="05000000000000000000" pitchFamily="2" charset="2"/>
              <a:buChar char="Ø"/>
            </a:pPr>
            <a:r>
              <a:rPr lang="ja-JP" altLang="en-US" dirty="0">
                <a:latin typeface="MS PGothic"/>
                <a:ea typeface="MS PGothic"/>
              </a:rPr>
              <a:t>目標</a:t>
            </a:r>
            <a:r>
              <a:rPr lang="ja-JP" altLang="en-US" dirty="0">
                <a:latin typeface="MS PGothic"/>
                <a:ea typeface="MS PGothic"/>
                <a:cs typeface="MS PGothic"/>
                <a:sym typeface="MS PGothic"/>
              </a:rPr>
              <a:t>における達成度評価は</a:t>
            </a:r>
            <a:r>
              <a:rPr lang="en-US" altLang="ja-JP" dirty="0">
                <a:latin typeface="MS PGothic"/>
                <a:ea typeface="MS PGothic"/>
                <a:cs typeface="MS PGothic"/>
                <a:sym typeface="MS PGothic"/>
              </a:rPr>
              <a:t>5</a:t>
            </a:r>
            <a:r>
              <a:rPr lang="ja-JP" altLang="en-US" dirty="0">
                <a:latin typeface="MS PGothic"/>
                <a:ea typeface="MS PGothic"/>
                <a:cs typeface="MS PGothic"/>
                <a:sym typeface="MS PGothic"/>
              </a:rPr>
              <a:t>段階で判定する</a:t>
            </a:r>
            <a:endParaRPr lang="en-US" altLang="ja-JP" dirty="0">
              <a:latin typeface="MS PGothic"/>
              <a:ea typeface="MS PGothic"/>
              <a:cs typeface="MS PGothic"/>
              <a:sym typeface="MS PGothic"/>
            </a:endParaRPr>
          </a:p>
          <a:p>
            <a:pPr marL="285750" indent="-285750">
              <a:buFont typeface="Wingdings" panose="05000000000000000000" pitchFamily="2" charset="2"/>
              <a:buChar char="Ø"/>
            </a:pPr>
            <a:r>
              <a:rPr lang="en-US" altLang="ja-JP" dirty="0">
                <a:latin typeface="MS PGothic"/>
                <a:ea typeface="MS PGothic"/>
                <a:cs typeface="MS PGothic"/>
                <a:sym typeface="MS PGothic"/>
              </a:rPr>
              <a:t>OKR</a:t>
            </a:r>
            <a:r>
              <a:rPr lang="ja-JP" altLang="en-US" dirty="0">
                <a:latin typeface="MS PGothic"/>
                <a:ea typeface="MS PGothic"/>
                <a:cs typeface="MS PGothic"/>
                <a:sym typeface="MS PGothic"/>
              </a:rPr>
              <a:t>シートに記載しているそれぞれ定量的、定性的な目標に対する達成度を重みづけに応じて点数化する</a:t>
            </a:r>
            <a:endParaRPr lang="en-US" altLang="ja-JP" dirty="0">
              <a:latin typeface="MS PGothic"/>
              <a:ea typeface="MS PGothic"/>
              <a:cs typeface="MS PGothic"/>
              <a:sym typeface="MS PGothic"/>
            </a:endParaRPr>
          </a:p>
          <a:p>
            <a:pPr marL="285750" indent="-285750">
              <a:buFont typeface="Wingdings" panose="05000000000000000000" pitchFamily="2" charset="2"/>
              <a:buChar char="Ø"/>
            </a:pPr>
            <a:r>
              <a:rPr lang="ja-JP" altLang="en-US" dirty="0">
                <a:latin typeface="MS PGothic"/>
                <a:ea typeface="MS PGothic"/>
                <a:cs typeface="MS PGothic"/>
                <a:sym typeface="MS PGothic"/>
              </a:rPr>
              <a:t>上記をもとに総合点を算出し、その点数に応じて最終評価ランクが決定する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62"/>
          <p:cNvSpPr txBox="1">
            <a:spLocks noGrp="1"/>
          </p:cNvSpPr>
          <p:nvPr>
            <p:ph type="title"/>
          </p:nvPr>
        </p:nvSpPr>
        <p:spPr>
          <a:prstGeom prst="rect">
            <a:avLst/>
          </a:prstGeom>
        </p:spPr>
        <p:txBody>
          <a:bodyPr spcFirstLastPara="1" wrap="square" lIns="0" tIns="0" rIns="0" bIns="0" anchor="t" anchorCtr="0">
            <a:noAutofit/>
          </a:bodyPr>
          <a:lstStyle/>
          <a:p>
            <a:r>
              <a:rPr kumimoji="1" lang="en-US" altLang="ja-JP" dirty="0">
                <a:solidFill>
                  <a:schemeClr val="tx1"/>
                </a:solidFill>
              </a:rPr>
              <a:t>3. </a:t>
            </a:r>
            <a:r>
              <a:rPr kumimoji="1" lang="ja-JP" altLang="en-US" dirty="0">
                <a:solidFill>
                  <a:schemeClr val="tx1"/>
                </a:solidFill>
              </a:rPr>
              <a:t>スキル評価・育成の重視</a:t>
            </a:r>
            <a:endParaRPr kumimoji="1" lang="ja-JP" altLang="en-US" sz="2800" dirty="0"/>
          </a:p>
        </p:txBody>
      </p:sp>
      <p:sp>
        <p:nvSpPr>
          <p:cNvPr id="305" name="Google Shape;305;p62"/>
          <p:cNvSpPr txBox="1">
            <a:spLocks noGrp="1"/>
          </p:cNvSpPr>
          <p:nvPr>
            <p:ph type="title" idx="4294967295"/>
          </p:nvPr>
        </p:nvSpPr>
        <p:spPr>
          <a:xfrm>
            <a:off x="576000" y="1141373"/>
            <a:ext cx="10928100" cy="534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sz="1050" dirty="0">
              <a:latin typeface="MS PGothic"/>
              <a:ea typeface="MS PGothic"/>
              <a:cs typeface="MS PGothic"/>
              <a:sym typeface="MS PGothic"/>
            </a:endParaRPr>
          </a:p>
        </p:txBody>
      </p:sp>
      <p:sp>
        <p:nvSpPr>
          <p:cNvPr id="306" name="Google Shape;306;p62"/>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ctr" rtl="0">
              <a:spcBef>
                <a:spcPts val="0"/>
              </a:spcBef>
              <a:spcAft>
                <a:spcPts val="0"/>
              </a:spcAft>
              <a:buClr>
                <a:srgbClr val="FFFFFF"/>
              </a:buClr>
              <a:buSzPts val="933"/>
              <a:buFont typeface="Arial"/>
              <a:buNone/>
            </a:pPr>
            <a:fld id="{00000000-1234-1234-1234-123412341234}" type="slidenum">
              <a:rPr lang="en-US" altLang="ja-JP"/>
              <a:t>8</a:t>
            </a:fld>
            <a:endParaRPr dirty="0"/>
          </a:p>
        </p:txBody>
      </p:sp>
      <p:sp>
        <p:nvSpPr>
          <p:cNvPr id="2" name="四角形: 角を丸くする 1">
            <a:extLst>
              <a:ext uri="{FF2B5EF4-FFF2-40B4-BE49-F238E27FC236}">
                <a16:creationId xmlns:a16="http://schemas.microsoft.com/office/drawing/2014/main" id="{82811227-6103-413A-B21B-8051B70EA5F0}"/>
              </a:ext>
            </a:extLst>
          </p:cNvPr>
          <p:cNvSpPr/>
          <p:nvPr/>
        </p:nvSpPr>
        <p:spPr>
          <a:xfrm>
            <a:off x="1242905" y="1838326"/>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目標設定・業績評価・人事制度</a:t>
            </a:r>
          </a:p>
        </p:txBody>
      </p:sp>
      <p:sp>
        <p:nvSpPr>
          <p:cNvPr id="6" name="四角形: 角を丸くする 5">
            <a:extLst>
              <a:ext uri="{FF2B5EF4-FFF2-40B4-BE49-F238E27FC236}">
                <a16:creationId xmlns:a16="http://schemas.microsoft.com/office/drawing/2014/main" id="{67AD8731-E5BD-433C-880F-3C38D6559862}"/>
              </a:ext>
            </a:extLst>
          </p:cNvPr>
          <p:cNvSpPr/>
          <p:nvPr/>
        </p:nvSpPr>
        <p:spPr>
          <a:xfrm>
            <a:off x="4710006" y="183780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1. </a:t>
            </a:r>
            <a:r>
              <a:rPr kumimoji="1" lang="ja-JP" altLang="en-US" sz="1100" dirty="0">
                <a:solidFill>
                  <a:schemeClr val="tx1"/>
                </a:solidFill>
              </a:rPr>
              <a:t>高く明示的な目標設定と合意</a:t>
            </a:r>
          </a:p>
        </p:txBody>
      </p:sp>
      <p:sp>
        <p:nvSpPr>
          <p:cNvPr id="7" name="四角形: 角を丸くする 6">
            <a:extLst>
              <a:ext uri="{FF2B5EF4-FFF2-40B4-BE49-F238E27FC236}">
                <a16:creationId xmlns:a16="http://schemas.microsoft.com/office/drawing/2014/main" id="{14CE50EC-48E3-4EF4-BE56-03E50940AF8D}"/>
              </a:ext>
            </a:extLst>
          </p:cNvPr>
          <p:cNvSpPr/>
          <p:nvPr/>
        </p:nvSpPr>
        <p:spPr>
          <a:xfrm>
            <a:off x="4710006" y="255165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2.</a:t>
            </a:r>
            <a:r>
              <a:rPr kumimoji="1" lang="ja-JP" altLang="en-US" sz="1100" dirty="0">
                <a:solidFill>
                  <a:schemeClr val="tx1"/>
                </a:solidFill>
              </a:rPr>
              <a:t>業績評価および</a:t>
            </a:r>
            <a:r>
              <a:rPr kumimoji="1" lang="en-US" altLang="ja-JP" sz="1100" dirty="0">
                <a:solidFill>
                  <a:schemeClr val="tx1"/>
                </a:solidFill>
              </a:rPr>
              <a:t>4</a:t>
            </a:r>
            <a:r>
              <a:rPr kumimoji="1" lang="ja-JP" altLang="en-US" sz="1100" dirty="0">
                <a:solidFill>
                  <a:schemeClr val="tx1"/>
                </a:solidFill>
              </a:rPr>
              <a:t>半期ごとのレビューの徹底</a:t>
            </a:r>
          </a:p>
        </p:txBody>
      </p:sp>
      <p:sp>
        <p:nvSpPr>
          <p:cNvPr id="8" name="四角形: 角を丸くする 7">
            <a:extLst>
              <a:ext uri="{FF2B5EF4-FFF2-40B4-BE49-F238E27FC236}">
                <a16:creationId xmlns:a16="http://schemas.microsoft.com/office/drawing/2014/main" id="{AB162EB8-74B0-4D34-830F-1D06A0FBEC98}"/>
              </a:ext>
            </a:extLst>
          </p:cNvPr>
          <p:cNvSpPr/>
          <p:nvPr/>
        </p:nvSpPr>
        <p:spPr>
          <a:xfrm>
            <a:off x="4710006" y="3503105"/>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bg1"/>
                </a:solidFill>
              </a:rPr>
              <a:t>3. </a:t>
            </a:r>
            <a:r>
              <a:rPr kumimoji="1" lang="ja-JP" altLang="en-US" sz="1100" dirty="0">
                <a:solidFill>
                  <a:schemeClr val="bg1"/>
                </a:solidFill>
              </a:rPr>
              <a:t>スキル評価・育成の重視</a:t>
            </a:r>
          </a:p>
        </p:txBody>
      </p:sp>
      <p:sp>
        <p:nvSpPr>
          <p:cNvPr id="9" name="四角形: 角を丸くする 8">
            <a:extLst>
              <a:ext uri="{FF2B5EF4-FFF2-40B4-BE49-F238E27FC236}">
                <a16:creationId xmlns:a16="http://schemas.microsoft.com/office/drawing/2014/main" id="{9C04209D-7C60-4882-B6C1-D975163A6D4B}"/>
              </a:ext>
            </a:extLst>
          </p:cNvPr>
          <p:cNvSpPr/>
          <p:nvPr/>
        </p:nvSpPr>
        <p:spPr>
          <a:xfrm>
            <a:off x="4710006" y="4996589"/>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4. </a:t>
            </a:r>
            <a:r>
              <a:rPr kumimoji="1" lang="ja-JP" altLang="en-US" sz="1100" dirty="0">
                <a:solidFill>
                  <a:schemeClr val="tx1"/>
                </a:solidFill>
              </a:rPr>
              <a:t>業績評価、スキル評価に基づく明確な基準による報酬制度</a:t>
            </a:r>
          </a:p>
        </p:txBody>
      </p:sp>
      <p:sp>
        <p:nvSpPr>
          <p:cNvPr id="11" name="四角形: 角を丸くする 10">
            <a:extLst>
              <a:ext uri="{FF2B5EF4-FFF2-40B4-BE49-F238E27FC236}">
                <a16:creationId xmlns:a16="http://schemas.microsoft.com/office/drawing/2014/main" id="{AD224D0F-2AC2-4777-AFAF-F42B2DFA5471}"/>
              </a:ext>
            </a:extLst>
          </p:cNvPr>
          <p:cNvSpPr/>
          <p:nvPr/>
        </p:nvSpPr>
        <p:spPr>
          <a:xfrm>
            <a:off x="8386655" y="1838326"/>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KPI</a:t>
            </a:r>
            <a:r>
              <a:rPr kumimoji="1" lang="ja-JP" altLang="en-US" sz="1100" dirty="0">
                <a:solidFill>
                  <a:schemeClr val="tx1"/>
                </a:solidFill>
              </a:rPr>
              <a:t>設定合意、方針・プロセス</a:t>
            </a:r>
          </a:p>
        </p:txBody>
      </p:sp>
      <p:sp>
        <p:nvSpPr>
          <p:cNvPr id="13" name="四角形: 角を丸くする 12">
            <a:extLst>
              <a:ext uri="{FF2B5EF4-FFF2-40B4-BE49-F238E27FC236}">
                <a16:creationId xmlns:a16="http://schemas.microsoft.com/office/drawing/2014/main" id="{D411FE55-D526-4368-A416-AD679D739943}"/>
              </a:ext>
            </a:extLst>
          </p:cNvPr>
          <p:cNvSpPr/>
          <p:nvPr/>
        </p:nvSpPr>
        <p:spPr>
          <a:xfrm>
            <a:off x="8386655" y="2552178"/>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業績評価プロセス、基準</a:t>
            </a:r>
          </a:p>
        </p:txBody>
      </p:sp>
      <p:sp>
        <p:nvSpPr>
          <p:cNvPr id="15" name="四角形: 角を丸くする 14">
            <a:extLst>
              <a:ext uri="{FF2B5EF4-FFF2-40B4-BE49-F238E27FC236}">
                <a16:creationId xmlns:a16="http://schemas.microsoft.com/office/drawing/2014/main" id="{4D807238-5C07-47C2-B4F1-BF64A63F8D42}"/>
              </a:ext>
            </a:extLst>
          </p:cNvPr>
          <p:cNvSpPr/>
          <p:nvPr/>
        </p:nvSpPr>
        <p:spPr>
          <a:xfrm>
            <a:off x="8386655" y="3263235"/>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スキル評価基準</a:t>
            </a:r>
          </a:p>
        </p:txBody>
      </p:sp>
      <p:sp>
        <p:nvSpPr>
          <p:cNvPr id="16" name="四角形: 角を丸くする 15">
            <a:extLst>
              <a:ext uri="{FF2B5EF4-FFF2-40B4-BE49-F238E27FC236}">
                <a16:creationId xmlns:a16="http://schemas.microsoft.com/office/drawing/2014/main" id="{CEE17C64-B8B1-4C1F-A807-2B260705EE4B}"/>
              </a:ext>
            </a:extLst>
          </p:cNvPr>
          <p:cNvSpPr/>
          <p:nvPr/>
        </p:nvSpPr>
        <p:spPr>
          <a:xfrm>
            <a:off x="8386655" y="3782584"/>
            <a:ext cx="2114550" cy="401098"/>
          </a:xfrm>
          <a:prstGeom prst="roundRect">
            <a:avLst/>
          </a:prstGeom>
          <a:solidFill>
            <a:srgbClr val="193E4A"/>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bg1"/>
                </a:solidFill>
              </a:rPr>
              <a:t>評価、フィードバック、合意</a:t>
            </a:r>
          </a:p>
        </p:txBody>
      </p:sp>
      <p:sp>
        <p:nvSpPr>
          <p:cNvPr id="17" name="四角形: 角を丸くする 16">
            <a:extLst>
              <a:ext uri="{FF2B5EF4-FFF2-40B4-BE49-F238E27FC236}">
                <a16:creationId xmlns:a16="http://schemas.microsoft.com/office/drawing/2014/main" id="{A508027C-431F-4C3D-BE05-3563DFF59E89}"/>
              </a:ext>
            </a:extLst>
          </p:cNvPr>
          <p:cNvSpPr/>
          <p:nvPr/>
        </p:nvSpPr>
        <p:spPr>
          <a:xfrm>
            <a:off x="8386655" y="4456452"/>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グレード、昇降格</a:t>
            </a:r>
          </a:p>
        </p:txBody>
      </p:sp>
      <p:sp>
        <p:nvSpPr>
          <p:cNvPr id="18" name="四角形: 角を丸くする 17">
            <a:extLst>
              <a:ext uri="{FF2B5EF4-FFF2-40B4-BE49-F238E27FC236}">
                <a16:creationId xmlns:a16="http://schemas.microsoft.com/office/drawing/2014/main" id="{E2827DBD-2D54-4DF0-9E8A-94B421DD7A28}"/>
              </a:ext>
            </a:extLst>
          </p:cNvPr>
          <p:cNvSpPr/>
          <p:nvPr/>
        </p:nvSpPr>
        <p:spPr>
          <a:xfrm>
            <a:off x="8386655" y="5002094"/>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報酬水準</a:t>
            </a:r>
          </a:p>
        </p:txBody>
      </p:sp>
      <p:sp>
        <p:nvSpPr>
          <p:cNvPr id="19" name="四角形: 角を丸くする 18">
            <a:extLst>
              <a:ext uri="{FF2B5EF4-FFF2-40B4-BE49-F238E27FC236}">
                <a16:creationId xmlns:a16="http://schemas.microsoft.com/office/drawing/2014/main" id="{A5E58366-42A4-4ECB-B562-06922B1BC475}"/>
              </a:ext>
            </a:extLst>
          </p:cNvPr>
          <p:cNvSpPr/>
          <p:nvPr/>
        </p:nvSpPr>
        <p:spPr>
          <a:xfrm>
            <a:off x="8386655" y="5532837"/>
            <a:ext cx="2114550" cy="401098"/>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dirty="0">
                <a:solidFill>
                  <a:schemeClr val="tx1"/>
                </a:solidFill>
              </a:rPr>
              <a:t>業績連動賞与</a:t>
            </a:r>
          </a:p>
        </p:txBody>
      </p:sp>
      <p:cxnSp>
        <p:nvCxnSpPr>
          <p:cNvPr id="4" name="直線コネクタ 3">
            <a:extLst>
              <a:ext uri="{FF2B5EF4-FFF2-40B4-BE49-F238E27FC236}">
                <a16:creationId xmlns:a16="http://schemas.microsoft.com/office/drawing/2014/main" id="{E99CB171-522B-4592-9A46-999F4377DE5F}"/>
              </a:ext>
            </a:extLst>
          </p:cNvPr>
          <p:cNvCxnSpPr>
            <a:stCxn id="2" idx="3"/>
            <a:endCxn id="6" idx="1"/>
          </p:cNvCxnSpPr>
          <p:nvPr/>
        </p:nvCxnSpPr>
        <p:spPr>
          <a:xfrm flipV="1">
            <a:off x="3357455" y="2038353"/>
            <a:ext cx="1352551"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21" name="コネクタ: カギ線 20">
            <a:extLst>
              <a:ext uri="{FF2B5EF4-FFF2-40B4-BE49-F238E27FC236}">
                <a16:creationId xmlns:a16="http://schemas.microsoft.com/office/drawing/2014/main" id="{4283CFE1-BB9F-4195-A3CC-2A07AB39AEFA}"/>
              </a:ext>
            </a:extLst>
          </p:cNvPr>
          <p:cNvCxnSpPr>
            <a:cxnSpLocks/>
            <a:stCxn id="2" idx="3"/>
            <a:endCxn id="7" idx="1"/>
          </p:cNvCxnSpPr>
          <p:nvPr/>
        </p:nvCxnSpPr>
        <p:spPr>
          <a:xfrm>
            <a:off x="3357455" y="2038875"/>
            <a:ext cx="1352551" cy="71333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6" name="コネクタ: カギ線 25">
            <a:extLst>
              <a:ext uri="{FF2B5EF4-FFF2-40B4-BE49-F238E27FC236}">
                <a16:creationId xmlns:a16="http://schemas.microsoft.com/office/drawing/2014/main" id="{5311E92D-6935-49BD-B7EC-7187A30EA4AB}"/>
              </a:ext>
            </a:extLst>
          </p:cNvPr>
          <p:cNvCxnSpPr>
            <a:cxnSpLocks/>
            <a:stCxn id="2" idx="3"/>
            <a:endCxn id="8" idx="1"/>
          </p:cNvCxnSpPr>
          <p:nvPr/>
        </p:nvCxnSpPr>
        <p:spPr>
          <a:xfrm>
            <a:off x="3357455" y="2038875"/>
            <a:ext cx="1352551" cy="16647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29" name="コネクタ: カギ線 28">
            <a:extLst>
              <a:ext uri="{FF2B5EF4-FFF2-40B4-BE49-F238E27FC236}">
                <a16:creationId xmlns:a16="http://schemas.microsoft.com/office/drawing/2014/main" id="{913BA0F2-5CE5-4BC3-84DA-D51F6997F819}"/>
              </a:ext>
            </a:extLst>
          </p:cNvPr>
          <p:cNvCxnSpPr>
            <a:cxnSpLocks/>
            <a:stCxn id="2" idx="3"/>
            <a:endCxn id="9" idx="1"/>
          </p:cNvCxnSpPr>
          <p:nvPr/>
        </p:nvCxnSpPr>
        <p:spPr>
          <a:xfrm>
            <a:off x="3357455" y="2038875"/>
            <a:ext cx="1352551" cy="3158263"/>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2" name="直線コネクタ 31">
            <a:extLst>
              <a:ext uri="{FF2B5EF4-FFF2-40B4-BE49-F238E27FC236}">
                <a16:creationId xmlns:a16="http://schemas.microsoft.com/office/drawing/2014/main" id="{D65E7E2D-A9C6-4CBC-A9C3-AC6F51C20EE7}"/>
              </a:ext>
            </a:extLst>
          </p:cNvPr>
          <p:cNvCxnSpPr>
            <a:cxnSpLocks/>
            <a:stCxn id="6" idx="3"/>
            <a:endCxn id="11" idx="1"/>
          </p:cNvCxnSpPr>
          <p:nvPr/>
        </p:nvCxnSpPr>
        <p:spPr>
          <a:xfrm>
            <a:off x="6824556" y="2038353"/>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4" name="直線コネクタ 33">
            <a:extLst>
              <a:ext uri="{FF2B5EF4-FFF2-40B4-BE49-F238E27FC236}">
                <a16:creationId xmlns:a16="http://schemas.microsoft.com/office/drawing/2014/main" id="{2D16C4C3-511E-4B35-9EAD-00BB0807BBAC}"/>
              </a:ext>
            </a:extLst>
          </p:cNvPr>
          <p:cNvCxnSpPr>
            <a:cxnSpLocks/>
            <a:stCxn id="7" idx="3"/>
            <a:endCxn id="13" idx="1"/>
          </p:cNvCxnSpPr>
          <p:nvPr/>
        </p:nvCxnSpPr>
        <p:spPr>
          <a:xfrm>
            <a:off x="6824556" y="2752205"/>
            <a:ext cx="1562099" cy="522"/>
          </a:xfrm>
          <a:prstGeom prst="line">
            <a:avLst/>
          </a:prstGeom>
          <a:ln w="28575"/>
        </p:spPr>
        <p:style>
          <a:lnRef idx="1">
            <a:schemeClr val="accent3"/>
          </a:lnRef>
          <a:fillRef idx="0">
            <a:schemeClr val="accent3"/>
          </a:fillRef>
          <a:effectRef idx="0">
            <a:schemeClr val="accent3"/>
          </a:effectRef>
          <a:fontRef idx="minor">
            <a:schemeClr val="tx1"/>
          </a:fontRef>
        </p:style>
      </p:cxnSp>
      <p:cxnSp>
        <p:nvCxnSpPr>
          <p:cNvPr id="35" name="コネクタ: カギ線 34">
            <a:extLst>
              <a:ext uri="{FF2B5EF4-FFF2-40B4-BE49-F238E27FC236}">
                <a16:creationId xmlns:a16="http://schemas.microsoft.com/office/drawing/2014/main" id="{378C4B29-840B-459D-8737-C5E41E74EFB0}"/>
              </a:ext>
            </a:extLst>
          </p:cNvPr>
          <p:cNvCxnSpPr>
            <a:cxnSpLocks/>
            <a:stCxn id="8" idx="3"/>
            <a:endCxn id="15" idx="1"/>
          </p:cNvCxnSpPr>
          <p:nvPr/>
        </p:nvCxnSpPr>
        <p:spPr>
          <a:xfrm flipV="1">
            <a:off x="6824556" y="3463784"/>
            <a:ext cx="1562099" cy="239870"/>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37" name="コネクタ: カギ線 36">
            <a:extLst>
              <a:ext uri="{FF2B5EF4-FFF2-40B4-BE49-F238E27FC236}">
                <a16:creationId xmlns:a16="http://schemas.microsoft.com/office/drawing/2014/main" id="{58461C78-2EA5-4725-BB25-1E2EB85C60EE}"/>
              </a:ext>
            </a:extLst>
          </p:cNvPr>
          <p:cNvCxnSpPr>
            <a:cxnSpLocks/>
            <a:stCxn id="8" idx="3"/>
            <a:endCxn id="16" idx="1"/>
          </p:cNvCxnSpPr>
          <p:nvPr/>
        </p:nvCxnSpPr>
        <p:spPr>
          <a:xfrm>
            <a:off x="6824556" y="3703654"/>
            <a:ext cx="1562099" cy="279479"/>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0" name="コネクタ: カギ線 39">
            <a:extLst>
              <a:ext uri="{FF2B5EF4-FFF2-40B4-BE49-F238E27FC236}">
                <a16:creationId xmlns:a16="http://schemas.microsoft.com/office/drawing/2014/main" id="{EF1FD710-F1EE-4BAB-AF45-2D15BB27DBBB}"/>
              </a:ext>
            </a:extLst>
          </p:cNvPr>
          <p:cNvCxnSpPr>
            <a:cxnSpLocks/>
            <a:stCxn id="9" idx="3"/>
            <a:endCxn id="17" idx="1"/>
          </p:cNvCxnSpPr>
          <p:nvPr/>
        </p:nvCxnSpPr>
        <p:spPr>
          <a:xfrm flipV="1">
            <a:off x="6824556" y="4657001"/>
            <a:ext cx="1562099" cy="540137"/>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2" name="コネクタ: カギ線 41">
            <a:extLst>
              <a:ext uri="{FF2B5EF4-FFF2-40B4-BE49-F238E27FC236}">
                <a16:creationId xmlns:a16="http://schemas.microsoft.com/office/drawing/2014/main" id="{A5F00BE2-79CE-40BD-A9E9-19232AE16A37}"/>
              </a:ext>
            </a:extLst>
          </p:cNvPr>
          <p:cNvCxnSpPr>
            <a:cxnSpLocks/>
            <a:stCxn id="9" idx="3"/>
            <a:endCxn id="18" idx="1"/>
          </p:cNvCxnSpPr>
          <p:nvPr/>
        </p:nvCxnSpPr>
        <p:spPr>
          <a:xfrm>
            <a:off x="6824556" y="5197138"/>
            <a:ext cx="1562099" cy="5505"/>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cxnSp>
        <p:nvCxnSpPr>
          <p:cNvPr id="45" name="コネクタ: カギ線 44">
            <a:extLst>
              <a:ext uri="{FF2B5EF4-FFF2-40B4-BE49-F238E27FC236}">
                <a16:creationId xmlns:a16="http://schemas.microsoft.com/office/drawing/2014/main" id="{0D6CBA64-AD28-41A9-AD48-2BC67A627F54}"/>
              </a:ext>
            </a:extLst>
          </p:cNvPr>
          <p:cNvCxnSpPr>
            <a:cxnSpLocks/>
            <a:stCxn id="9" idx="3"/>
            <a:endCxn id="19" idx="1"/>
          </p:cNvCxnSpPr>
          <p:nvPr/>
        </p:nvCxnSpPr>
        <p:spPr>
          <a:xfrm>
            <a:off x="6824556" y="5197138"/>
            <a:ext cx="1562099" cy="536248"/>
          </a:xfrm>
          <a:prstGeom prst="bentConnector3">
            <a:avLst>
              <a:gd name="adj1" fmla="val 50000"/>
            </a:avLst>
          </a:prstGeom>
          <a:ln w="28575"/>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665592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18926-8C8B-4DBD-AC21-EA042D7A27E4}"/>
              </a:ext>
            </a:extLst>
          </p:cNvPr>
          <p:cNvSpPr>
            <a:spLocks noGrp="1"/>
          </p:cNvSpPr>
          <p:nvPr>
            <p:ph type="title"/>
          </p:nvPr>
        </p:nvSpPr>
        <p:spPr/>
        <p:txBody>
          <a:bodyPr/>
          <a:lstStyle/>
          <a:p>
            <a:r>
              <a:rPr lang="ja-JP" altLang="ja-JP" dirty="0">
                <a:latin typeface="MS PGothic"/>
                <a:ea typeface="MS PGothic"/>
              </a:rPr>
              <a:t>スキル評価</a:t>
            </a:r>
            <a:r>
              <a:rPr lang="ja-JP" altLang="en-US" dirty="0">
                <a:latin typeface="MS PGothic"/>
                <a:ea typeface="MS PGothic"/>
              </a:rPr>
              <a:t>基準の導入</a:t>
            </a:r>
            <a:endParaRPr kumimoji="1" lang="ja-JP" altLang="en-US" dirty="0"/>
          </a:p>
        </p:txBody>
      </p:sp>
      <p:sp>
        <p:nvSpPr>
          <p:cNvPr id="3" name="スライド番号プレースホルダー 2">
            <a:extLst>
              <a:ext uri="{FF2B5EF4-FFF2-40B4-BE49-F238E27FC236}">
                <a16:creationId xmlns:a16="http://schemas.microsoft.com/office/drawing/2014/main" id="{1DCB32A1-C565-4A78-9D46-A8A9B58322C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altLang="ja-JP" smtClean="0"/>
              <a:t>9</a:t>
            </a:fld>
            <a:endParaRPr lang="ja-JP" altLang="en-US"/>
          </a:p>
        </p:txBody>
      </p:sp>
      <p:sp>
        <p:nvSpPr>
          <p:cNvPr id="6" name="Google Shape;638;p83">
            <a:extLst>
              <a:ext uri="{FF2B5EF4-FFF2-40B4-BE49-F238E27FC236}">
                <a16:creationId xmlns:a16="http://schemas.microsoft.com/office/drawing/2014/main" id="{82F7FC94-E48D-4D91-823F-9E4BC85E5360}"/>
              </a:ext>
            </a:extLst>
          </p:cNvPr>
          <p:cNvSpPr txBox="1">
            <a:spLocks/>
          </p:cNvSpPr>
          <p:nvPr/>
        </p:nvSpPr>
        <p:spPr>
          <a:xfrm>
            <a:off x="576000" y="1134599"/>
            <a:ext cx="10928100" cy="5468219"/>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ja-JP" altLang="en-US" sz="1800" dirty="0">
                <a:latin typeface="+mj-ea"/>
                <a:ea typeface="+mj-ea"/>
              </a:rPr>
              <a:t>各社員の能力を総合的に判定するため、</a:t>
            </a:r>
            <a:r>
              <a:rPr lang="en-US" altLang="ja-JP" sz="1400" dirty="0">
                <a:latin typeface="+mj-ea"/>
                <a:ea typeface="+mj-ea"/>
              </a:rPr>
              <a:t>*</a:t>
            </a:r>
            <a:r>
              <a:rPr lang="ja-JP" altLang="en-US" sz="1800" dirty="0">
                <a:latin typeface="+mj-ea"/>
                <a:ea typeface="+mj-ea"/>
              </a:rPr>
              <a:t>スキル評価基準を導入する。</a:t>
            </a:r>
            <a:br>
              <a:rPr lang="en-US" altLang="ja-JP" sz="1800" dirty="0">
                <a:latin typeface="+mj-ea"/>
                <a:ea typeface="+mj-ea"/>
              </a:rPr>
            </a:br>
            <a:r>
              <a:rPr lang="en-US" altLang="ja-JP" sz="1200" dirty="0">
                <a:latin typeface="+mj-ea"/>
                <a:ea typeface="+mj-ea"/>
              </a:rPr>
              <a:t>*</a:t>
            </a:r>
            <a:r>
              <a:rPr lang="ja-JP" altLang="en-US" sz="1200" dirty="0">
                <a:latin typeface="+mj-ea"/>
                <a:ea typeface="+mj-ea"/>
              </a:rPr>
              <a:t>次ページ参照</a:t>
            </a:r>
            <a:endParaRPr lang="en-US" altLang="ja-JP" sz="1200" dirty="0">
              <a:latin typeface="+mj-ea"/>
              <a:ea typeface="+mj-ea"/>
            </a:endParaRPr>
          </a:p>
          <a:p>
            <a:endParaRPr lang="en-US" altLang="ja-JP" sz="1800" dirty="0">
              <a:latin typeface="+mj-ea"/>
              <a:ea typeface="+mj-ea"/>
            </a:endParaRPr>
          </a:p>
          <a:p>
            <a:r>
              <a:rPr lang="ja-JP" altLang="en-US" sz="1800" dirty="0">
                <a:latin typeface="+mj-ea"/>
                <a:ea typeface="+mj-ea"/>
              </a:rPr>
              <a:t>スキル評価基準を導入することによるメリット</a:t>
            </a:r>
            <a:endParaRPr lang="en-US" altLang="ja-JP" sz="1800" dirty="0">
              <a:latin typeface="+mj-ea"/>
              <a:ea typeface="+mj-ea"/>
            </a:endParaRPr>
          </a:p>
          <a:p>
            <a:endParaRPr lang="en-US" altLang="ja-JP" sz="1800" dirty="0">
              <a:latin typeface="+mj-ea"/>
              <a:ea typeface="+mj-ea"/>
            </a:endParaRPr>
          </a:p>
          <a:p>
            <a:pPr marL="630238" indent="-358775">
              <a:buFont typeface="Wingdings" panose="05000000000000000000" pitchFamily="2" charset="2"/>
              <a:buChar char="Ø"/>
            </a:pPr>
            <a:r>
              <a:rPr lang="ja-JP" altLang="en-US" sz="1800" dirty="0">
                <a:latin typeface="+mj-ea"/>
                <a:ea typeface="+mj-ea"/>
              </a:rPr>
              <a:t>社員一人ひとりが自らのスキルをより客観的に把握できるようになる</a:t>
            </a:r>
            <a:endParaRPr lang="en-US" altLang="ja-JP" sz="1800" dirty="0">
              <a:latin typeface="+mj-ea"/>
              <a:ea typeface="+mj-ea"/>
            </a:endParaRPr>
          </a:p>
          <a:p>
            <a:pPr marL="630238" indent="-358775">
              <a:buFont typeface="Wingdings" panose="05000000000000000000" pitchFamily="2" charset="2"/>
              <a:buChar char="Ø"/>
            </a:pPr>
            <a:endParaRPr lang="en-US" altLang="ja-JP" sz="1800" dirty="0">
              <a:latin typeface="+mj-ea"/>
              <a:ea typeface="+mj-ea"/>
            </a:endParaRPr>
          </a:p>
          <a:p>
            <a:pPr marL="630238" indent="-358775">
              <a:buFont typeface="Wingdings" panose="05000000000000000000" pitchFamily="2" charset="2"/>
              <a:buChar char="Ø"/>
            </a:pPr>
            <a:r>
              <a:rPr lang="ja-JP" altLang="en-US" sz="1800" dirty="0">
                <a:latin typeface="+mj-ea"/>
                <a:ea typeface="+mj-ea"/>
              </a:rPr>
              <a:t>各グレードごとに必要なコンピテンシーを設定し、わが社でのキャリアステップを明示できるようになり、各社員の能力開発ができるようになる</a:t>
            </a:r>
            <a:endParaRPr lang="en-US" altLang="ja-JP" sz="1800" dirty="0">
              <a:latin typeface="+mj-ea"/>
              <a:ea typeface="+mj-ea"/>
            </a:endParaRPr>
          </a:p>
          <a:p>
            <a:pPr marL="630238" indent="-358775">
              <a:buFont typeface="Wingdings" panose="05000000000000000000" pitchFamily="2" charset="2"/>
              <a:buChar char="Ø"/>
            </a:pPr>
            <a:endParaRPr lang="en-US" altLang="ja-JP" sz="1800" dirty="0">
              <a:latin typeface="+mj-ea"/>
              <a:ea typeface="+mj-ea"/>
            </a:endParaRPr>
          </a:p>
          <a:p>
            <a:pPr marL="630238" indent="-358775">
              <a:buFont typeface="Wingdings" panose="05000000000000000000" pitchFamily="2" charset="2"/>
              <a:buChar char="Ø"/>
            </a:pPr>
            <a:r>
              <a:rPr lang="ja-JP" altLang="en-US" sz="1800" dirty="0">
                <a:latin typeface="+mj-ea"/>
                <a:ea typeface="+mj-ea"/>
              </a:rPr>
              <a:t>スキル評価基準を使うことで上司は部下の成長目標を合理的に、説得力を持って設定できるようになる</a:t>
            </a:r>
            <a:endParaRPr lang="en-US" altLang="ja-JP" sz="1800" dirty="0">
              <a:latin typeface="+mj-ea"/>
              <a:ea typeface="+mj-ea"/>
            </a:endParaRPr>
          </a:p>
        </p:txBody>
      </p:sp>
    </p:spTree>
    <p:extLst>
      <p:ext uri="{BB962C8B-B14F-4D97-AF65-F5344CB8AC3E}">
        <p14:creationId xmlns:p14="http://schemas.microsoft.com/office/powerpoint/2010/main" val="109934655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23587</TotalTime>
  <Words>9335</Words>
  <Application>Microsoft Office PowerPoint</Application>
  <PresentationFormat>ワイド画面</PresentationFormat>
  <Paragraphs>920</Paragraphs>
  <Slides>26</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ＭＳ Ｐゴシック</vt:lpstr>
      <vt:lpstr>ＭＳ Ｐゴシック</vt:lpstr>
      <vt:lpstr>Arial</vt:lpstr>
      <vt:lpstr>Wingdings</vt:lpstr>
      <vt:lpstr>Simple Light</vt:lpstr>
      <vt:lpstr>目標設定、業績評価、人事制度</vt:lpstr>
      <vt:lpstr>１．高く明示的な目標設定と合意</vt:lpstr>
      <vt:lpstr>KPI設定・合意、プロセス</vt:lpstr>
      <vt:lpstr>OKR（Objective Key Results）</vt:lpstr>
      <vt:lpstr>2.業績評価および4半期ごとのレビューの徹底</vt:lpstr>
      <vt:lpstr>業績評価および4半期レビュー</vt:lpstr>
      <vt:lpstr>業績評価基準</vt:lpstr>
      <vt:lpstr>3. スキル評価・育成の重視</vt:lpstr>
      <vt:lpstr>スキル評価基準の導入</vt:lpstr>
      <vt:lpstr>スキル評価基準 (Tech side)</vt:lpstr>
      <vt:lpstr>スキル評価基準 (Non-Tech side)</vt:lpstr>
      <vt:lpstr>スキル評価プロセス</vt:lpstr>
      <vt:lpstr>スキル評価基準(評価の例)</vt:lpstr>
      <vt:lpstr>業績・成長目標合意書</vt:lpstr>
      <vt:lpstr>業績・成長目標合意書（フォーマット）</vt:lpstr>
      <vt:lpstr>業績評価およびスキル評価の期末評価プロセス</vt:lpstr>
      <vt:lpstr>4. 業績評価、スキル評価に基づく明確な基準による報酬制度</vt:lpstr>
      <vt:lpstr>グレードの決定方法(1/3)</vt:lpstr>
      <vt:lpstr>グレードの決定方法(2/3)</vt:lpstr>
      <vt:lpstr>PowerPoint プレゼンテーション</vt:lpstr>
      <vt:lpstr>グレード</vt:lpstr>
      <vt:lpstr>昇降格基準</vt:lpstr>
      <vt:lpstr>降格に伴う降給</vt:lpstr>
      <vt:lpstr>報酬水準</vt:lpstr>
      <vt:lpstr>昇給率テーブル</vt:lpstr>
      <vt:lpstr>業績連動賞与(CxO以外)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人事制度</dc:title>
  <dc:creator>Shigetaka Doi</dc:creator>
  <cp:lastModifiedBy>赤羽 Yuji Akaba 赤羽雄二</cp:lastModifiedBy>
  <cp:revision>371</cp:revision>
  <cp:lastPrinted>2019-11-20T13:11:06Z</cp:lastPrinted>
  <dcterms:modified xsi:type="dcterms:W3CDTF">2021-04-07T23:30:29Z</dcterms:modified>
</cp:coreProperties>
</file>