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</p:sldMasterIdLst>
  <p:notesMasterIdLst>
    <p:notesMasterId r:id="rId3"/>
  </p:notesMasterIdLst>
  <p:sldIdLst>
    <p:sldId id="268" r:id="rId2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">
          <p15:clr>
            <a:srgbClr val="A4A3A4"/>
          </p15:clr>
        </p15:guide>
        <p15:guide id="2" pos="7452">
          <p15:clr>
            <a:srgbClr val="A4A3A4"/>
          </p15:clr>
        </p15:guide>
        <p15:guide id="3" pos="234" userDrawn="1">
          <p15:clr>
            <a:srgbClr val="A4A3A4"/>
          </p15:clr>
        </p15:guide>
        <p15:guide id="4" orient="horz" pos="4207">
          <p15:clr>
            <a:srgbClr val="A4A3A4"/>
          </p15:clr>
        </p15:guide>
        <p15:guide id="5" orient="horz" pos="2160" userDrawn="1">
          <p15:clr>
            <a:srgbClr val="D9D9D9"/>
          </p15:clr>
        </p15:guide>
        <p15:guide id="6" pos="3878">
          <p15:clr>
            <a:srgbClr val="D9D9D9"/>
          </p15:clr>
        </p15:guide>
        <p15:guide id="7" orient="horz" pos="2840" userDrawn="1">
          <p15:clr>
            <a:srgbClr val="A4A3A4"/>
          </p15:clr>
        </p15:guide>
        <p15:guide id="8" orient="horz" pos="14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土井 滋貴" initials="土井" lastIdx="1" clrIdx="0">
    <p:extLst>
      <p:ext uri="{19B8F6BF-5375-455C-9EA6-DF929625EA0E}">
        <p15:presenceInfo xmlns:p15="http://schemas.microsoft.com/office/powerpoint/2012/main" userId="土井 滋貴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E4A"/>
    <a:srgbClr val="002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BB8C7F-62F0-42B7-BCC9-38FDB687F34F}">
  <a:tblStyle styleId="{3EBB8C7F-62F0-42B7-BCC9-38FDB687F3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87339DF-EE53-4AB6-B7F1-105F7DAD4CC4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7EA"/>
          </a:solidFill>
        </a:fill>
      </a:tcStyle>
    </a:wholeTbl>
    <a:band1H>
      <a:tcTxStyle/>
      <a:tcStyle>
        <a:tcBdr/>
        <a:fill>
          <a:solidFill>
            <a:srgbClr val="FFEFD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FD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F05F834-A84E-471C-9315-FD8A354C86B3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031" autoAdjust="0"/>
  </p:normalViewPr>
  <p:slideViewPr>
    <p:cSldViewPr snapToGrid="0">
      <p:cViewPr varScale="1">
        <p:scale>
          <a:sx n="73" d="100"/>
          <a:sy n="73" d="100"/>
        </p:scale>
        <p:origin x="288" y="56"/>
      </p:cViewPr>
      <p:guideLst>
        <p:guide orient="horz" pos="113"/>
        <p:guide pos="7452"/>
        <p:guide pos="234"/>
        <p:guide orient="horz" pos="4207"/>
        <p:guide orient="horz" pos="2160"/>
        <p:guide pos="3878"/>
        <p:guide orient="horz" pos="2840"/>
        <p:guide orient="horz" pos="14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d0d14a616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d0d14a616_0_8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576000" y="576002"/>
            <a:ext cx="10972800" cy="41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800">
                <a:latin typeface="+mj-ea"/>
                <a:ea typeface="+mj-e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7"/>
          <p:cNvSpPr txBox="1">
            <a:spLocks noGrp="1"/>
          </p:cNvSpPr>
          <p:nvPr>
            <p:ph type="title" idx="2"/>
          </p:nvPr>
        </p:nvSpPr>
        <p:spPr>
          <a:xfrm>
            <a:off x="576000" y="1134599"/>
            <a:ext cx="10928100" cy="546821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0">
                <a:latin typeface="+mj-ea"/>
                <a:ea typeface="+mj-e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11616267" y="6282267"/>
            <a:ext cx="5757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  <a:defRPr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622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Font typeface="MS PGothic"/>
              <a:buNone/>
              <a:defRPr sz="3700">
                <a:latin typeface="MS PGothic"/>
                <a:ea typeface="MS PGothic"/>
                <a:cs typeface="MS PGothic"/>
                <a:sym typeface="MS P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189" name="Google Shape;189;p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MS PGothic"/>
              <a:buChar char="●"/>
              <a:defRPr sz="240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○"/>
              <a:defRPr sz="1900">
                <a:latin typeface="MS PGothic"/>
                <a:ea typeface="MS PGothic"/>
                <a:cs typeface="MS PGothic"/>
                <a:sym typeface="MS PGothic"/>
              </a:defRPr>
            </a:lvl2pPr>
            <a:lvl3pPr marL="1371600" lvl="2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■"/>
              <a:defRPr sz="1900">
                <a:latin typeface="MS PGothic"/>
                <a:ea typeface="MS PGothic"/>
                <a:cs typeface="MS PGothic"/>
                <a:sym typeface="MS PGothic"/>
              </a:defRPr>
            </a:lvl3pPr>
            <a:lvl4pPr marL="1828800" lvl="3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●"/>
              <a:defRPr sz="1900">
                <a:latin typeface="MS PGothic"/>
                <a:ea typeface="MS PGothic"/>
                <a:cs typeface="MS PGothic"/>
                <a:sym typeface="MS PGothic"/>
              </a:defRPr>
            </a:lvl4pPr>
            <a:lvl5pPr marL="2286000" lvl="4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○"/>
              <a:defRPr sz="1900">
                <a:latin typeface="MS PGothic"/>
                <a:ea typeface="MS PGothic"/>
                <a:cs typeface="MS PGothic"/>
                <a:sym typeface="MS PGothic"/>
              </a:defRPr>
            </a:lvl5pPr>
            <a:lvl6pPr marL="2743200" lvl="5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■"/>
              <a:defRPr sz="1900">
                <a:latin typeface="MS PGothic"/>
                <a:ea typeface="MS PGothic"/>
                <a:cs typeface="MS PGothic"/>
                <a:sym typeface="MS PGothic"/>
              </a:defRPr>
            </a:lvl6pPr>
            <a:lvl7pPr marL="3200400" lvl="6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●"/>
              <a:defRPr sz="1900">
                <a:latin typeface="MS PGothic"/>
                <a:ea typeface="MS PGothic"/>
                <a:cs typeface="MS PGothic"/>
                <a:sym typeface="MS PGothic"/>
              </a:defRPr>
            </a:lvl7pPr>
            <a:lvl8pPr marL="3657600" lvl="7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Font typeface="MS PGothic"/>
              <a:buChar char="○"/>
              <a:defRPr sz="1900">
                <a:latin typeface="MS PGothic"/>
                <a:ea typeface="MS PGothic"/>
                <a:cs typeface="MS PGothic"/>
                <a:sym typeface="MS PGothic"/>
              </a:defRPr>
            </a:lvl8pPr>
            <a:lvl9pPr marL="4114800" lvl="8" indent="-34925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Font typeface="MS PGothic"/>
              <a:buChar char="■"/>
              <a:defRPr sz="1900"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endParaRPr dirty="0"/>
          </a:p>
        </p:txBody>
      </p:sp>
      <p:sp>
        <p:nvSpPr>
          <p:cNvPr id="6" name="Google Shape;168;p29">
            <a:extLst>
              <a:ext uri="{FF2B5EF4-FFF2-40B4-BE49-F238E27FC236}">
                <a16:creationId xmlns:a16="http://schemas.microsoft.com/office/drawing/2014/main" id="{5921E292-A9B6-40EE-B89C-9313DFF7F204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1616267" y="6282267"/>
            <a:ext cx="575733" cy="57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002936"/>
              </a:buClr>
              <a:buSzPts val="933"/>
              <a:buFont typeface="Arial"/>
              <a:buNone/>
              <a:defRPr sz="933">
                <a:solidFill>
                  <a:srgbClr val="00293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76200" marR="0" lvl="0" indent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Tx/>
        <a:buNone/>
        <a:defRPr sz="1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71"/>
          <p:cNvSpPr txBox="1">
            <a:spLocks noGrp="1"/>
          </p:cNvSpPr>
          <p:nvPr>
            <p:ph type="title"/>
          </p:nvPr>
        </p:nvSpPr>
        <p:spPr>
          <a:xfrm>
            <a:off x="576000" y="184113"/>
            <a:ext cx="10972800" cy="41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>
                <a:latin typeface="MS PGothic"/>
                <a:ea typeface="MS PGothic"/>
              </a:rPr>
              <a:t>業績</a:t>
            </a:r>
            <a:r>
              <a:rPr lang="ja-JP" sz="2800" dirty="0">
                <a:latin typeface="MS PGothic"/>
                <a:ea typeface="MS PGothic"/>
                <a:cs typeface="MS PGothic"/>
                <a:sym typeface="MS PGothic"/>
              </a:rPr>
              <a:t>評価基準</a:t>
            </a:r>
            <a:endParaRPr sz="2800" dirty="0"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30" name="Google Shape;430;p71"/>
          <p:cNvSpPr txBox="1">
            <a:spLocks noGrp="1"/>
          </p:cNvSpPr>
          <p:nvPr>
            <p:ph type="title" idx="2"/>
          </p:nvPr>
        </p:nvSpPr>
        <p:spPr>
          <a:xfrm>
            <a:off x="576000" y="794962"/>
            <a:ext cx="10928100" cy="106361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ja-JP" altLang="en-US" sz="1600" dirty="0">
                <a:latin typeface="MS PGothic"/>
                <a:ea typeface="MS PGothic"/>
              </a:rPr>
              <a:t>目標</a:t>
            </a:r>
            <a:r>
              <a:rPr lang="ja-JP" sz="1600" dirty="0">
                <a:latin typeface="MS PGothic"/>
                <a:ea typeface="MS PGothic"/>
                <a:cs typeface="MS PGothic"/>
                <a:sym typeface="MS PGothic"/>
              </a:rPr>
              <a:t>における達成度評価項目は5段階で判定する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。</a:t>
            </a:r>
            <a:b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定量的、定性的な目標に対する達成度を点数化する。また、各自の各目標に</a:t>
            </a:r>
            <a:r>
              <a:rPr lang="ja-JP" altLang="en-US" sz="1600" dirty="0">
                <a:latin typeface="MS PGothic"/>
                <a:ea typeface="MS PGothic"/>
              </a:rPr>
              <a:t>重み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付けし、重みづけの合計が</a:t>
            </a:r>
            <a: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  <a:t>100%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になるようにする。（例えば、目標</a:t>
            </a:r>
            <a: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  <a:t>3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つなら各目標の重みづけを</a:t>
            </a:r>
            <a: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  <a:t>25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％、</a:t>
            </a:r>
            <a: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  <a:t>25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％、</a:t>
            </a:r>
            <a: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  <a:t>50</a:t>
            </a: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％とする）。</a:t>
            </a:r>
            <a:br>
              <a:rPr lang="en-US" altLang="ja-JP" sz="1600" dirty="0"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1600" dirty="0">
                <a:latin typeface="MS PGothic"/>
                <a:ea typeface="MS PGothic"/>
                <a:cs typeface="MS PGothic"/>
                <a:sym typeface="MS PGothic"/>
              </a:rPr>
              <a:t>その割合に応じて、総合点数を算出し最終評価ランクが決定する。</a:t>
            </a:r>
            <a:endParaRPr sz="1600" dirty="0"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31" name="Google Shape;431;p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33"/>
              <a:buFont typeface="Arial"/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  <p:graphicFrame>
        <p:nvGraphicFramePr>
          <p:cNvPr id="432" name="Google Shape;432;p71"/>
          <p:cNvGraphicFramePr/>
          <p:nvPr>
            <p:extLst>
              <p:ext uri="{D42A27DB-BD31-4B8C-83A1-F6EECF244321}">
                <p14:modId xmlns:p14="http://schemas.microsoft.com/office/powerpoint/2010/main" val="1835385884"/>
              </p:ext>
            </p:extLst>
          </p:nvPr>
        </p:nvGraphicFramePr>
        <p:xfrm>
          <a:off x="488319" y="2005691"/>
          <a:ext cx="7739159" cy="3291910"/>
        </p:xfrm>
        <a:graphic>
          <a:graphicData uri="http://schemas.openxmlformats.org/drawingml/2006/table">
            <a:tbl>
              <a:tblPr firstRow="1" bandRow="1">
                <a:noFill/>
                <a:tableStyleId>{C87339DF-EE53-4AB6-B7F1-105F7DAD4CC4}</a:tableStyleId>
              </a:tblPr>
              <a:tblGrid>
                <a:gridCol w="61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71683745"/>
                    </a:ext>
                  </a:extLst>
                </a:gridCol>
                <a:gridCol w="2844246">
                  <a:extLst>
                    <a:ext uri="{9D8B030D-6E8A-4147-A177-3AD203B41FA5}">
                      <a16:colId xmlns:a16="http://schemas.microsoft.com/office/drawing/2014/main" val="87611329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789956650"/>
                    </a:ext>
                  </a:extLst>
                </a:gridCol>
              </a:tblGrid>
              <a:tr h="274218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評価ランク</a:t>
                      </a:r>
                      <a:endParaRPr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定量的な目標の評価</a:t>
                      </a:r>
                      <a:endParaRPr lang="en-US" altLang="ja-JP"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4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定性的な目標の評価</a:t>
                      </a:r>
                      <a:endParaRPr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1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solidFill>
                            <a:schemeClr val="bg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定義</a:t>
                      </a:r>
                      <a:endParaRPr lang="en-US" altLang="ja-JP" sz="1200" dirty="0">
                        <a:solidFill>
                          <a:schemeClr val="bg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solidFill>
                            <a:schemeClr val="bg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点数</a:t>
                      </a:r>
                      <a:endParaRPr lang="en-US" altLang="ja-JP" sz="1200" dirty="0">
                        <a:solidFill>
                          <a:schemeClr val="bg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solidFill>
                            <a:schemeClr val="bg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定義</a:t>
                      </a:r>
                      <a:endParaRPr sz="1200" dirty="0">
                        <a:solidFill>
                          <a:schemeClr val="bg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solidFill>
                            <a:schemeClr val="bg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点数</a:t>
                      </a:r>
                      <a:endParaRPr sz="1200" dirty="0">
                        <a:solidFill>
                          <a:schemeClr val="bg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61355"/>
                  </a:ext>
                </a:extLst>
              </a:tr>
              <a:tr h="545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S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Font typeface="Arial"/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達成度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が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05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%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以上の場合</a:t>
                      </a:r>
                      <a:endParaRPr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Font typeface="Arial"/>
                        <a:buNone/>
                      </a:pP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達成度が点数</a:t>
                      </a: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*</a:t>
                      </a: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Font typeface="Arial"/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目標を大きく上回り、素晴らしい</a:t>
                      </a:r>
                      <a:endParaRPr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Font typeface="Arial"/>
                        <a:buNone/>
                      </a:pP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120</a:t>
                      </a: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endParaRPr sz="1300" b="0" u="none" dirty="0">
                        <a:solidFill>
                          <a:schemeClr val="tx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A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目標達成度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が</a:t>
                      </a:r>
                      <a:r>
                        <a:rPr lang="en-US" altLang="zh-TW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100%</a:t>
                      </a: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以上～</a:t>
                      </a:r>
                      <a:r>
                        <a:rPr lang="en-US" altLang="zh-TW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105%</a:t>
                      </a: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の場合</a:t>
                      </a:r>
                      <a:endParaRPr lang="zh-TW" altLang="en-US"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300" b="0" u="none" dirty="0">
                        <a:solidFill>
                          <a:schemeClr val="tx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目標を達成した</a:t>
                      </a:r>
                      <a:endParaRPr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110</a:t>
                      </a: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</a:rPr>
                        <a:t>B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目標達成度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が</a:t>
                      </a:r>
                      <a:r>
                        <a:rPr lang="en-US" altLang="zh-TW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90%</a:t>
                      </a: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以上～</a:t>
                      </a:r>
                      <a:r>
                        <a:rPr lang="en-US" altLang="zh-TW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100%</a:t>
                      </a:r>
                      <a:r>
                        <a:rPr lang="zh-TW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の場合</a:t>
                      </a:r>
                      <a:endParaRPr lang="zh-TW" altLang="en-US"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300" b="0" u="none" dirty="0">
                        <a:solidFill>
                          <a:schemeClr val="tx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目標未達</a:t>
                      </a:r>
                      <a:endParaRPr sz="1300" b="1" u="sng" dirty="0">
                        <a:solidFill>
                          <a:srgbClr val="FF0000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80</a:t>
                      </a: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C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達成度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が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80%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以上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～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90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%未満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の場合</a:t>
                      </a:r>
                      <a:endParaRPr sz="1300" b="1" u="sng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300" b="0" u="none" dirty="0">
                        <a:solidFill>
                          <a:schemeClr val="tx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目標を大きく下回る</a:t>
                      </a:r>
                      <a:endParaRPr sz="1300" b="1" u="sng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60</a:t>
                      </a: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D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達成度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が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80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%未満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の場合</a:t>
                      </a:r>
                      <a:endParaRPr sz="1300" b="1" u="sng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300" b="0" u="none" dirty="0">
                        <a:solidFill>
                          <a:schemeClr val="tx1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目標を大きく下回り、業務上大きな問題となった</a:t>
                      </a:r>
                      <a:endParaRPr sz="1300" b="1" u="sng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40</a:t>
                      </a:r>
                      <a:r>
                        <a:rPr lang="ja-JP" altLang="en-US" sz="1300" b="0" u="none" dirty="0">
                          <a:solidFill>
                            <a:schemeClr val="tx1"/>
                          </a:solidFill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Google Shape;432;p71">
            <a:extLst>
              <a:ext uri="{FF2B5EF4-FFF2-40B4-BE49-F238E27FC236}">
                <a16:creationId xmlns:a16="http://schemas.microsoft.com/office/drawing/2014/main" id="{60E044F8-81F6-4F8B-B034-07B25F20BC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0067579"/>
              </p:ext>
            </p:extLst>
          </p:nvPr>
        </p:nvGraphicFramePr>
        <p:xfrm>
          <a:off x="8849220" y="2005691"/>
          <a:ext cx="2588267" cy="3311381"/>
        </p:xfrm>
        <a:graphic>
          <a:graphicData uri="http://schemas.openxmlformats.org/drawingml/2006/table">
            <a:tbl>
              <a:tblPr firstRow="1" bandRow="1">
                <a:noFill/>
                <a:tableStyleId>{C87339DF-EE53-4AB6-B7F1-105F7DAD4CC4}</a:tableStyleId>
              </a:tblPr>
              <a:tblGrid>
                <a:gridCol w="59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867">
                  <a:extLst>
                    <a:ext uri="{9D8B030D-6E8A-4147-A177-3AD203B41FA5}">
                      <a16:colId xmlns:a16="http://schemas.microsoft.com/office/drawing/2014/main" val="4129466460"/>
                    </a:ext>
                  </a:extLst>
                </a:gridCol>
              </a:tblGrid>
              <a:tr h="5681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評価</a:t>
                      </a:r>
                      <a:endParaRPr lang="en-US" altLang="ja-JP"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ランク</a:t>
                      </a:r>
                      <a:endParaRPr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総合評価</a:t>
                      </a:r>
                      <a:endParaRPr sz="12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3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S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Font typeface="Arial"/>
                        <a:buNone/>
                      </a:pP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5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以上</a:t>
                      </a:r>
                      <a:endParaRPr sz="13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3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A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点以上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～1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05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endParaRPr sz="13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3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B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9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点以上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～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100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endParaRPr sz="13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3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C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80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点以上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～</a:t>
                      </a: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90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endParaRPr sz="13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3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</a:rPr>
                        <a:t>D</a:t>
                      </a:r>
                      <a:endParaRPr sz="3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93E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80</a:t>
                      </a:r>
                      <a:r>
                        <a:rPr lang="ja-JP" altLang="en-US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点</a:t>
                      </a:r>
                      <a:r>
                        <a:rPr lang="ja-JP" sz="1300" dirty="0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未満</a:t>
                      </a:r>
                      <a:endParaRPr sz="1300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Google Shape;513;p70">
            <a:extLst>
              <a:ext uri="{FF2B5EF4-FFF2-40B4-BE49-F238E27FC236}">
                <a16:creationId xmlns:a16="http://schemas.microsoft.com/office/drawing/2014/main" id="{5120EEF2-8904-4879-BA2C-635972CBA62E}"/>
              </a:ext>
            </a:extLst>
          </p:cNvPr>
          <p:cNvSpPr/>
          <p:nvPr/>
        </p:nvSpPr>
        <p:spPr>
          <a:xfrm>
            <a:off x="8402553" y="2143117"/>
            <a:ext cx="334500" cy="31725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CCD4D7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19A7EC-A168-4137-9505-70CD2C7F460A}"/>
              </a:ext>
            </a:extLst>
          </p:cNvPr>
          <p:cNvSpPr txBox="1"/>
          <p:nvPr/>
        </p:nvSpPr>
        <p:spPr>
          <a:xfrm>
            <a:off x="488319" y="5657567"/>
            <a:ext cx="10928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（総合評価の算出方法）目標が３つある場合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目標　→　売上：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億円（重みづけ：</a:t>
            </a:r>
            <a:r>
              <a:rPr lang="en-US" altLang="ja-JP" sz="1600" dirty="0">
                <a:latin typeface="+mn-ea"/>
              </a:rPr>
              <a:t>25%</a:t>
            </a:r>
            <a:r>
              <a:rPr lang="ja-JP" altLang="en-US" sz="1600" dirty="0">
                <a:latin typeface="+mn-ea"/>
              </a:rPr>
              <a:t>）、利益：</a:t>
            </a:r>
            <a:r>
              <a:rPr lang="en-US" altLang="ja-JP" sz="1600" dirty="0">
                <a:latin typeface="+mn-ea"/>
              </a:rPr>
              <a:t>3,000</a:t>
            </a:r>
            <a:r>
              <a:rPr lang="ja-JP" altLang="en-US" sz="1600" dirty="0">
                <a:latin typeface="+mn-ea"/>
              </a:rPr>
              <a:t>万円（重みづけ：</a:t>
            </a:r>
            <a:r>
              <a:rPr lang="en-US" altLang="ja-JP" sz="1600" dirty="0">
                <a:latin typeface="+mn-ea"/>
              </a:rPr>
              <a:t>50%</a:t>
            </a:r>
            <a:r>
              <a:rPr lang="ja-JP" altLang="en-US" sz="1600" dirty="0">
                <a:latin typeface="+mn-ea"/>
              </a:rPr>
              <a:t>）、組織・人材育成（重みづけ：</a:t>
            </a:r>
            <a:r>
              <a:rPr lang="en-US" altLang="ja-JP" sz="1600" dirty="0">
                <a:latin typeface="+mn-ea"/>
              </a:rPr>
              <a:t>25%</a:t>
            </a:r>
            <a:r>
              <a:rPr lang="ja-JP" altLang="en-US" sz="1600" dirty="0">
                <a:latin typeface="+mn-ea"/>
              </a:rPr>
              <a:t>）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結果　→　売上：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億円（評価ランク：</a:t>
            </a:r>
            <a:r>
              <a:rPr lang="en-US" altLang="ja-JP" sz="1600" dirty="0">
                <a:latin typeface="+mn-ea"/>
              </a:rPr>
              <a:t>A</a:t>
            </a:r>
            <a:r>
              <a:rPr lang="ja-JP" altLang="en-US" sz="1600" dirty="0">
                <a:latin typeface="+mn-ea"/>
              </a:rPr>
              <a:t>）、利益：</a:t>
            </a:r>
            <a:r>
              <a:rPr lang="en-US" altLang="ja-JP" sz="1600" dirty="0">
                <a:latin typeface="+mn-ea"/>
              </a:rPr>
              <a:t>3,000</a:t>
            </a:r>
            <a:r>
              <a:rPr lang="ja-JP" altLang="en-US" sz="1600" dirty="0">
                <a:latin typeface="+mn-ea"/>
              </a:rPr>
              <a:t>万円（評価ランク：</a:t>
            </a:r>
            <a:r>
              <a:rPr lang="en-US" altLang="ja-JP" sz="1600" dirty="0">
                <a:latin typeface="+mn-ea"/>
              </a:rPr>
              <a:t>A</a:t>
            </a:r>
            <a:r>
              <a:rPr lang="ja-JP" altLang="en-US" sz="1600" dirty="0">
                <a:latin typeface="+mn-ea"/>
              </a:rPr>
              <a:t>）、組織・人材育成（評価ランク：</a:t>
            </a:r>
            <a:r>
              <a:rPr lang="en-US" altLang="ja-JP" sz="1600" dirty="0">
                <a:latin typeface="+mn-ea"/>
              </a:rPr>
              <a:t>S</a:t>
            </a:r>
            <a:r>
              <a:rPr lang="ja-JP" altLang="en-US" sz="1600" dirty="0">
                <a:latin typeface="+mn-ea"/>
              </a:rPr>
              <a:t>）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総合評価 </a:t>
            </a:r>
            <a:r>
              <a:rPr lang="en-US" altLang="ja-JP" sz="1600" dirty="0">
                <a:latin typeface="+mn-ea"/>
              </a:rPr>
              <a:t>= 100 × 25% + 100 × 50% + 120 × 25% = </a:t>
            </a:r>
            <a:r>
              <a:rPr lang="en-US" altLang="ja-JP" sz="1600" b="1" u="sng" dirty="0">
                <a:solidFill>
                  <a:srgbClr val="FF0000"/>
                </a:solidFill>
                <a:latin typeface="+mn-ea"/>
              </a:rPr>
              <a:t>106.25 </a:t>
            </a:r>
            <a:r>
              <a:rPr lang="ja-JP" altLang="en-US" sz="1600" b="1" u="sng" dirty="0">
                <a:solidFill>
                  <a:srgbClr val="FF0000"/>
                </a:solidFill>
                <a:latin typeface="+mn-ea"/>
              </a:rPr>
              <a:t>→ </a:t>
            </a:r>
            <a:r>
              <a:rPr lang="en-US" altLang="ja-JP" sz="1600" b="1" u="sng" dirty="0">
                <a:solidFill>
                  <a:srgbClr val="FF0000"/>
                </a:solidFill>
                <a:latin typeface="+mn-ea"/>
              </a:rPr>
              <a:t>S </a:t>
            </a:r>
            <a:r>
              <a:rPr lang="ja-JP" altLang="en-US" sz="1600" b="1" u="sng" dirty="0">
                <a:solidFill>
                  <a:srgbClr val="FF0000"/>
                </a:solidFill>
                <a:latin typeface="+mn-ea"/>
              </a:rPr>
              <a:t>評価</a:t>
            </a:r>
            <a:r>
              <a:rPr lang="en-US" altLang="ja-JP" sz="1600" u="sng" dirty="0">
                <a:latin typeface="+mn-ea"/>
              </a:rPr>
              <a:t> </a:t>
            </a:r>
            <a:r>
              <a:rPr lang="en-US" altLang="ja-JP" sz="1600" dirty="0">
                <a:latin typeface="+mn-ea"/>
              </a:rPr>
              <a:t> </a:t>
            </a:r>
            <a:endParaRPr kumimoji="1"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2BC712-5717-42F4-81A2-D6AD97519B80}"/>
              </a:ext>
            </a:extLst>
          </p:cNvPr>
          <p:cNvSpPr txBox="1"/>
          <p:nvPr/>
        </p:nvSpPr>
        <p:spPr>
          <a:xfrm>
            <a:off x="3675173" y="5276283"/>
            <a:ext cx="3843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  <a:latin typeface="+mn-ea"/>
                <a:ea typeface="MS PGothic"/>
                <a:cs typeface="MS PGothic"/>
                <a:sym typeface="MS PGothic"/>
              </a:rPr>
              <a:t>*</a:t>
            </a:r>
            <a:r>
              <a:rPr lang="ja-JP" altLang="en-US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（例、目標達成度が</a:t>
            </a:r>
            <a:r>
              <a:rPr lang="en-US" altLang="ja-JP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102</a:t>
            </a:r>
            <a:r>
              <a:rPr lang="ja-JP" altLang="en-US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％の場合、</a:t>
            </a:r>
            <a:r>
              <a:rPr lang="en-US" altLang="ja-JP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102</a:t>
            </a:r>
            <a:r>
              <a:rPr lang="ja-JP" altLang="en-US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点）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17187</TotalTime>
  <Words>361</Words>
  <Application>Microsoft Office PowerPoint</Application>
  <PresentationFormat>ワイド画面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PGothic</vt:lpstr>
      <vt:lpstr>MS PGothic</vt:lpstr>
      <vt:lpstr>Arial</vt:lpstr>
      <vt:lpstr>Simple Light</vt:lpstr>
      <vt:lpstr>業績評価基準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人事制度</dc:title>
  <dc:creator>Shigetaka Doi</dc:creator>
  <cp:lastModifiedBy>赤羽雄二</cp:lastModifiedBy>
  <cp:revision>317</cp:revision>
  <cp:lastPrinted>2019-11-20T13:11:06Z</cp:lastPrinted>
  <dcterms:modified xsi:type="dcterms:W3CDTF">2019-12-26T04:08:56Z</dcterms:modified>
</cp:coreProperties>
</file>